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256" r:id="rId2"/>
    <p:sldId id="285" r:id="rId3"/>
    <p:sldId id="257" r:id="rId4"/>
    <p:sldId id="260" r:id="rId5"/>
    <p:sldId id="259" r:id="rId6"/>
    <p:sldId id="261" r:id="rId7"/>
    <p:sldId id="273" r:id="rId8"/>
    <p:sldId id="262" r:id="rId9"/>
    <p:sldId id="263" r:id="rId10"/>
    <p:sldId id="264" r:id="rId11"/>
    <p:sldId id="265" r:id="rId12"/>
    <p:sldId id="266" r:id="rId13"/>
    <p:sldId id="305" r:id="rId14"/>
    <p:sldId id="306" r:id="rId15"/>
    <p:sldId id="307" r:id="rId16"/>
    <p:sldId id="308" r:id="rId17"/>
    <p:sldId id="313" r:id="rId18"/>
    <p:sldId id="268" r:id="rId19"/>
    <p:sldId id="304" r:id="rId20"/>
    <p:sldId id="316" r:id="rId21"/>
    <p:sldId id="319" r:id="rId22"/>
    <p:sldId id="320" r:id="rId23"/>
    <p:sldId id="318" r:id="rId24"/>
    <p:sldId id="310" r:id="rId25"/>
    <p:sldId id="311" r:id="rId26"/>
    <p:sldId id="309" r:id="rId27"/>
    <p:sldId id="312" r:id="rId28"/>
    <p:sldId id="321" r:id="rId29"/>
    <p:sldId id="322" r:id="rId30"/>
    <p:sldId id="323" r:id="rId31"/>
    <p:sldId id="324" r:id="rId32"/>
    <p:sldId id="325" r:id="rId33"/>
    <p:sldId id="327" r:id="rId34"/>
    <p:sldId id="326" r:id="rId35"/>
    <p:sldId id="328" r:id="rId36"/>
    <p:sldId id="329" r:id="rId37"/>
    <p:sldId id="330" r:id="rId38"/>
    <p:sldId id="267" r:id="rId39"/>
  </p:sldIdLst>
  <p:sldSz cx="9144000" cy="6858000" type="screen4x3"/>
  <p:notesSz cx="7023100" cy="93091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312">
          <p15:clr>
            <a:srgbClr val="A4A3A4"/>
          </p15:clr>
        </p15:guide>
        <p15:guide id="2" pos="49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BF37"/>
    <a:srgbClr val="A50021"/>
    <a:srgbClr val="009999"/>
    <a:srgbClr val="660066"/>
    <a:srgbClr val="6A2C91"/>
    <a:srgbClr val="EA421F"/>
    <a:srgbClr val="004531"/>
    <a:srgbClr val="1CB12C"/>
    <a:srgbClr val="B19B54"/>
    <a:srgbClr val="B1AC5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44" autoAdjust="0"/>
    <p:restoredTop sz="67204" autoAdjust="0"/>
  </p:normalViewPr>
  <p:slideViewPr>
    <p:cSldViewPr>
      <p:cViewPr varScale="1">
        <p:scale>
          <a:sx n="78" d="100"/>
          <a:sy n="78" d="100"/>
        </p:scale>
        <p:origin x="2286" y="90"/>
      </p:cViewPr>
      <p:guideLst>
        <p:guide orient="horz" pos="3312"/>
        <p:guide pos="494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90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43343" cy="465455"/>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14339" name="Rectangle 3"/>
          <p:cNvSpPr>
            <a:spLocks noGrp="1" noChangeArrowheads="1"/>
          </p:cNvSpPr>
          <p:nvPr>
            <p:ph type="dt" idx="1"/>
          </p:nvPr>
        </p:nvSpPr>
        <p:spPr bwMode="auto">
          <a:xfrm>
            <a:off x="3979757" y="0"/>
            <a:ext cx="3043343" cy="465455"/>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lvl1pPr algn="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341" name="Rectangle 5"/>
          <p:cNvSpPr>
            <a:spLocks noGrp="1" noChangeArrowheads="1"/>
          </p:cNvSpPr>
          <p:nvPr>
            <p:ph type="body" sz="quarter" idx="3"/>
          </p:nvPr>
        </p:nvSpPr>
        <p:spPr bwMode="auto">
          <a:xfrm>
            <a:off x="936414" y="4421823"/>
            <a:ext cx="5150273" cy="4189095"/>
          </a:xfrm>
          <a:prstGeom prst="rect">
            <a:avLst/>
          </a:prstGeom>
          <a:noFill/>
          <a:ln w="9525">
            <a:noFill/>
            <a:miter lim="800000"/>
            <a:headEnd/>
            <a:tailEnd/>
          </a:ln>
        </p:spPr>
        <p:txBody>
          <a:bodyPr vert="horz" wrap="square" lIns="93324" tIns="46662" rIns="93324" bIns="4666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843645"/>
            <a:ext cx="3043343" cy="465455"/>
          </a:xfrm>
          <a:prstGeom prst="rect">
            <a:avLst/>
          </a:prstGeom>
          <a:noFill/>
          <a:ln w="9525">
            <a:noFill/>
            <a:miter lim="800000"/>
            <a:headEnd/>
            <a:tailEnd/>
          </a:ln>
        </p:spPr>
        <p:txBody>
          <a:bodyPr vert="horz" wrap="square" lIns="93324" tIns="46662" rIns="93324" bIns="46662" numCol="1" anchor="b" anchorCtr="0" compatLnSpc="1">
            <a:prstTxWarp prst="textNoShape">
              <a:avLst/>
            </a:prstTxWarp>
          </a:bodyPr>
          <a:lstStyle>
            <a:lvl1pPr>
              <a:defRPr sz="1200">
                <a:latin typeface="Arial" pitchFamily="-106" charset="0"/>
                <a:ea typeface="ＭＳ Ｐゴシック" pitchFamily="-106" charset="-128"/>
                <a:cs typeface="ＭＳ Ｐゴシック" pitchFamily="-106" charset="-128"/>
              </a:defRPr>
            </a:lvl1pPr>
          </a:lstStyle>
          <a:p>
            <a:pPr>
              <a:defRPr/>
            </a:pPr>
            <a:endParaRPr lang="en-US"/>
          </a:p>
        </p:txBody>
      </p:sp>
      <p:sp>
        <p:nvSpPr>
          <p:cNvPr id="14343" name="Rectangle 7"/>
          <p:cNvSpPr>
            <a:spLocks noGrp="1" noChangeArrowheads="1"/>
          </p:cNvSpPr>
          <p:nvPr>
            <p:ph type="sldNum" sz="quarter" idx="5"/>
          </p:nvPr>
        </p:nvSpPr>
        <p:spPr bwMode="auto">
          <a:xfrm>
            <a:off x="3979757" y="8843645"/>
            <a:ext cx="3043343" cy="465455"/>
          </a:xfrm>
          <a:prstGeom prst="rect">
            <a:avLst/>
          </a:prstGeom>
          <a:noFill/>
          <a:ln w="9525">
            <a:noFill/>
            <a:miter lim="800000"/>
            <a:headEnd/>
            <a:tailEnd/>
          </a:ln>
        </p:spPr>
        <p:txBody>
          <a:bodyPr vert="horz" wrap="square" lIns="93324" tIns="46662" rIns="93324" bIns="46662" numCol="1" anchor="b" anchorCtr="0" compatLnSpc="1">
            <a:prstTxWarp prst="textNoShape">
              <a:avLst/>
            </a:prstTxWarp>
          </a:bodyPr>
          <a:lstStyle>
            <a:lvl1pPr algn="r">
              <a:defRPr sz="1200"/>
            </a:lvl1pPr>
          </a:lstStyle>
          <a:p>
            <a:pPr>
              <a:defRPr/>
            </a:pPr>
            <a:fld id="{CF9400B6-2211-3444-A485-C2AC9D8C0325}" type="slidenum">
              <a:rPr lang="en-US"/>
              <a:pPr>
                <a:defRPr/>
              </a:pPr>
              <a:t>‹#›</a:t>
            </a:fld>
            <a:endParaRPr lang="en-US"/>
          </a:p>
        </p:txBody>
      </p:sp>
    </p:spTree>
    <p:extLst>
      <p:ext uri="{BB962C8B-B14F-4D97-AF65-F5344CB8AC3E}">
        <p14:creationId xmlns:p14="http://schemas.microsoft.com/office/powerpoint/2010/main" val="2456990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58255" indent="-291636">
              <a:defRPr sz="2400">
                <a:solidFill>
                  <a:schemeClr val="tx1"/>
                </a:solidFill>
                <a:latin typeface="Arial" charset="0"/>
                <a:ea typeface="ＭＳ Ｐゴシック" charset="0"/>
              </a:defRPr>
            </a:lvl2pPr>
            <a:lvl3pPr marL="1166546" indent="-233309">
              <a:defRPr sz="2400">
                <a:solidFill>
                  <a:schemeClr val="tx1"/>
                </a:solidFill>
                <a:latin typeface="Arial" charset="0"/>
                <a:ea typeface="ＭＳ Ｐゴシック" charset="0"/>
              </a:defRPr>
            </a:lvl3pPr>
            <a:lvl4pPr marL="1633164" indent="-233309">
              <a:defRPr sz="2400">
                <a:solidFill>
                  <a:schemeClr val="tx1"/>
                </a:solidFill>
                <a:latin typeface="Arial" charset="0"/>
                <a:ea typeface="ＭＳ Ｐゴシック" charset="0"/>
              </a:defRPr>
            </a:lvl4pPr>
            <a:lvl5pPr marL="2099782" indent="-233309">
              <a:defRPr sz="2400">
                <a:solidFill>
                  <a:schemeClr val="tx1"/>
                </a:solidFill>
                <a:latin typeface="Arial" charset="0"/>
                <a:ea typeface="ＭＳ Ｐゴシック" charset="0"/>
              </a:defRPr>
            </a:lvl5pPr>
            <a:lvl6pPr marL="2566401" indent="-233309" eaLnBrk="0" fontAlgn="base" hangingPunct="0">
              <a:spcBef>
                <a:spcPct val="0"/>
              </a:spcBef>
              <a:spcAft>
                <a:spcPct val="0"/>
              </a:spcAft>
              <a:defRPr sz="2400">
                <a:solidFill>
                  <a:schemeClr val="tx1"/>
                </a:solidFill>
                <a:latin typeface="Arial" charset="0"/>
                <a:ea typeface="ＭＳ Ｐゴシック" charset="0"/>
              </a:defRPr>
            </a:lvl6pPr>
            <a:lvl7pPr marL="3033019" indent="-233309" eaLnBrk="0" fontAlgn="base" hangingPunct="0">
              <a:spcBef>
                <a:spcPct val="0"/>
              </a:spcBef>
              <a:spcAft>
                <a:spcPct val="0"/>
              </a:spcAft>
              <a:defRPr sz="2400">
                <a:solidFill>
                  <a:schemeClr val="tx1"/>
                </a:solidFill>
                <a:latin typeface="Arial" charset="0"/>
                <a:ea typeface="ＭＳ Ｐゴシック" charset="0"/>
              </a:defRPr>
            </a:lvl7pPr>
            <a:lvl8pPr marL="3499637" indent="-233309" eaLnBrk="0" fontAlgn="base" hangingPunct="0">
              <a:spcBef>
                <a:spcPct val="0"/>
              </a:spcBef>
              <a:spcAft>
                <a:spcPct val="0"/>
              </a:spcAft>
              <a:defRPr sz="2400">
                <a:solidFill>
                  <a:schemeClr val="tx1"/>
                </a:solidFill>
                <a:latin typeface="Arial" charset="0"/>
                <a:ea typeface="ＭＳ Ｐゴシック" charset="0"/>
              </a:defRPr>
            </a:lvl8pPr>
            <a:lvl9pPr marL="3966256" indent="-233309" eaLnBrk="0" fontAlgn="base" hangingPunct="0">
              <a:spcBef>
                <a:spcPct val="0"/>
              </a:spcBef>
              <a:spcAft>
                <a:spcPct val="0"/>
              </a:spcAft>
              <a:defRPr sz="2400">
                <a:solidFill>
                  <a:schemeClr val="tx1"/>
                </a:solidFill>
                <a:latin typeface="Arial" charset="0"/>
                <a:ea typeface="ＭＳ Ｐゴシック" charset="0"/>
              </a:defRPr>
            </a:lvl9pPr>
          </a:lstStyle>
          <a:p>
            <a:fld id="{D73A085B-84A7-2A4C-B504-0B3B14121FCA}" type="slidenum">
              <a:rPr lang="en-US" sz="1200"/>
              <a:pPr/>
              <a:t>1</a:t>
            </a:fld>
            <a:endParaRPr 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55055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in single-parent families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children under age 18 who live with their own unmarried parent, either in a family or subfamily. In this definition, single-parent families may include cohabiting couples. SOURCE: U.S. Census Bureau, American Community Survey.</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in families where the household head lacks a high school diploma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children under age 18 living in households where the household head does not have a high school diploma or equivalent.  SOURCE: U.S. Census Bureau, American Community Survey.</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living in high-poverty areas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children under age 18 who live in census tracts where the poverty rates of the total population are 30 percent or more. SOURCE: U.S. Census Bureau, American Community Survey.</a:t>
            </a: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Teen births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number of births to teenagers between ages 15 and 19 per 1,000 females in this age group. Population Statistics: U.S. Census Bureau, Population Estimates.</a:t>
            </a: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12</a:t>
            </a:fld>
            <a:endParaRPr lang="en-US"/>
          </a:p>
        </p:txBody>
      </p:sp>
    </p:spTree>
    <p:extLst>
      <p:ext uri="{BB962C8B-B14F-4D97-AF65-F5344CB8AC3E}">
        <p14:creationId xmlns:p14="http://schemas.microsoft.com/office/powerpoint/2010/main" val="27744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19</a:t>
            </a:fld>
            <a:endParaRPr lang="en-US"/>
          </a:p>
        </p:txBody>
      </p:sp>
    </p:spTree>
    <p:extLst>
      <p:ext uri="{BB962C8B-B14F-4D97-AF65-F5344CB8AC3E}">
        <p14:creationId xmlns:p14="http://schemas.microsoft.com/office/powerpoint/2010/main" val="1110893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20</a:t>
            </a:fld>
            <a:endParaRPr lang="en-US"/>
          </a:p>
        </p:txBody>
      </p:sp>
    </p:spTree>
    <p:extLst>
      <p:ext uri="{BB962C8B-B14F-4D97-AF65-F5344CB8AC3E}">
        <p14:creationId xmlns:p14="http://schemas.microsoft.com/office/powerpoint/2010/main" val="965703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8" charset="0"/>
                <a:ea typeface="ＭＳ Ｐゴシック" pitchFamily="-108" charset="-128"/>
                <a:cs typeface="ＭＳ Ｐゴシック" pitchFamily="-108" charset="-128"/>
              </a:rPr>
              <a:t>Children</a:t>
            </a:r>
            <a:r>
              <a:rPr lang="en-US" sz="1200" kern="1200" baseline="0" dirty="0" smtClean="0">
                <a:solidFill>
                  <a:schemeClr val="tx1"/>
                </a:solidFill>
                <a:effectLst/>
                <a:latin typeface="Arial" pitchFamily="-108" charset="0"/>
                <a:ea typeface="ＭＳ Ｐゴシック" pitchFamily="-108" charset="-128"/>
                <a:cs typeface="ＭＳ Ｐゴシック" pitchFamily="-108" charset="-128"/>
              </a:rPr>
              <a:t> in poverty -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Small Area Income and Poverty Estimates (SAIPE), 2014 - Under 18 in Poverty Count &amp; ACS for denominator</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Children Living in High Poverty Areas</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Special Analysis by the Population Reference Bureau (PRB), 2010-2014 (Provided by Jean) &amp; ACS for denominator</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Unemployment Rate Bureau of Labor Statistics, 2015</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High Housing Cost Burden </a:t>
            </a:r>
            <a:r>
              <a:rPr lang="en-US" sz="1200" kern="1200" dirty="0" err="1" smtClean="0">
                <a:solidFill>
                  <a:schemeClr val="tx1"/>
                </a:solidFill>
                <a:effectLst/>
                <a:latin typeface="Arial" pitchFamily="-108" charset="0"/>
                <a:ea typeface="ＭＳ Ｐゴシック" pitchFamily="-108" charset="-128"/>
                <a:cs typeface="ＭＳ Ｐゴシック" pitchFamily="-108" charset="-128"/>
              </a:rPr>
              <a:t>Shimberg</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 Household Cost Burden, 2015 (more than 30% of income spent)</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24</a:t>
            </a:fld>
            <a:endParaRPr lang="en-US"/>
          </a:p>
        </p:txBody>
      </p:sp>
    </p:spTree>
    <p:extLst>
      <p:ext uri="{BB962C8B-B14F-4D97-AF65-F5344CB8AC3E}">
        <p14:creationId xmlns:p14="http://schemas.microsoft.com/office/powerpoint/2010/main" val="3549473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Students not ready for Kindergarten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SOURCE: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Florida Kindergarten Readiness Screener Results (ECHOS) by School, 2013-14 SPAR (Florida Department of Education [FLDOE])</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Fourth graders not proficient in reading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add levels 1-3 equivalent to inadequate, below satisfactory, satisfactory on the Florida Standard Assessment [FSA])</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SOURCE: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FLDOE Spring 2015 Retrofitted District Results (add levels 1-3 equivalent to inadequate, below satisfactory, satisfactory on the Florida Standard Assessment [FSA])</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Eighth graders not proficient in math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FLDOE Spring 2015 Retrofitted District Results (add levels 1-3 equivalent to inadequate, below satisfactory, satisfactory on the FSA)</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High school students not graduating on time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SOURCE: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FLDOE, 2014-2015 </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25</a:t>
            </a:fld>
            <a:endParaRPr lang="en-US"/>
          </a:p>
        </p:txBody>
      </p:sp>
    </p:spTree>
    <p:extLst>
      <p:ext uri="{BB962C8B-B14F-4D97-AF65-F5344CB8AC3E}">
        <p14:creationId xmlns:p14="http://schemas.microsoft.com/office/powerpoint/2010/main" val="2748628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Low birthweight babies -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Florida Community Health Assessment Resource Tool Set (CHARTS), 2015</a:t>
            </a:r>
          </a:p>
          <a:p>
            <a:endParaRPr lang="en-US" dirty="0" smtClean="0"/>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Children Without Health Insurance:</a:t>
            </a:r>
            <a:r>
              <a:rPr lang="en-US" sz="1200" kern="1200" baseline="0" dirty="0" smtClean="0">
                <a:solidFill>
                  <a:schemeClr val="tx1"/>
                </a:solidFill>
                <a:effectLst/>
                <a:latin typeface="Arial" pitchFamily="-108" charset="0"/>
                <a:ea typeface="ＭＳ Ｐゴシック" pitchFamily="-108" charset="-128"/>
                <a:cs typeface="ＭＳ Ｐゴシック" pitchFamily="-108" charset="-128"/>
              </a:rPr>
              <a:t>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Small Area Health Insurance Estimates [SAHIE], 2014 - Under 18 Uninsured</a:t>
            </a:r>
          </a:p>
          <a:p>
            <a:endParaRPr lang="en-US" dirty="0" smtClean="0"/>
          </a:p>
          <a:p>
            <a:r>
              <a:rPr lang="en-US" dirty="0" smtClean="0"/>
              <a:t>Teen births -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Florida CHARTS, 2015</a:t>
            </a:r>
          </a:p>
          <a:p>
            <a:endParaRPr lang="en-US" dirty="0" smtClean="0"/>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High School Teens who Used Alcohol or any Illicit Drug in the Past 30 Days Source: Florida Youth Substance Abuse Survey (FYSAS), 2014</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26</a:t>
            </a:fld>
            <a:endParaRPr lang="en-US"/>
          </a:p>
        </p:txBody>
      </p:sp>
    </p:spTree>
    <p:extLst>
      <p:ext uri="{BB962C8B-B14F-4D97-AF65-F5344CB8AC3E}">
        <p14:creationId xmlns:p14="http://schemas.microsoft.com/office/powerpoint/2010/main" val="2005984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8" charset="0"/>
                <a:ea typeface="ＭＳ Ｐゴシック" pitchFamily="-108" charset="-128"/>
                <a:cs typeface="ＭＳ Ｐゴシック" pitchFamily="-108" charset="-128"/>
              </a:rPr>
              <a:t>Children in Single Parent Families - ACS, 2011-2015 B09002 Male Householder and Female Householder (no wife/husband present respectively)</a:t>
            </a:r>
          </a:p>
          <a:p>
            <a:endParaRPr lang="en-US" sz="1200" kern="1200" dirty="0" smtClean="0">
              <a:solidFill>
                <a:schemeClr val="tx1"/>
              </a:solidFill>
              <a:effectLst/>
              <a:latin typeface="Arial" pitchFamily="-108" charset="0"/>
              <a:ea typeface="ＭＳ Ｐゴシック" pitchFamily="-108" charset="-128"/>
            </a:endParaRP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Births to Mothers Without a High School Diploma - Florida CHARTS, 2015</a:t>
            </a:r>
          </a:p>
          <a:p>
            <a:endParaRPr lang="en-US" sz="1200" kern="1200" dirty="0" smtClean="0">
              <a:solidFill>
                <a:schemeClr val="tx1"/>
              </a:solidFill>
              <a:effectLst/>
              <a:latin typeface="Arial" pitchFamily="-108" charset="0"/>
              <a:ea typeface="ＭＳ Ｐゴシック" pitchFamily="-108" charset="-128"/>
            </a:endParaRP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Children with Verified Maltreatment- Number of Children with Verified Maltreatment, FY 2015-2016 (Provided by Lana)  11 month data</a:t>
            </a:r>
          </a:p>
          <a:p>
            <a:endParaRPr lang="en-US" sz="1200" kern="1200" dirty="0" smtClean="0">
              <a:solidFill>
                <a:schemeClr val="tx1"/>
              </a:solidFill>
              <a:effectLst/>
              <a:latin typeface="Arial" pitchFamily="-108" charset="0"/>
              <a:ea typeface="ＭＳ Ｐゴシック" pitchFamily="-108" charset="-128"/>
            </a:endParaRP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Youth contacts in the juvenile justice system, 2014-2015 - FLDJJ, 2014-2015</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27</a:t>
            </a:fld>
            <a:endParaRPr lang="en-US"/>
          </a:p>
        </p:txBody>
      </p:sp>
    </p:spTree>
    <p:extLst>
      <p:ext uri="{BB962C8B-B14F-4D97-AF65-F5344CB8AC3E}">
        <p14:creationId xmlns:p14="http://schemas.microsoft.com/office/powerpoint/2010/main" val="2631467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 of Children’s Cabinets http://forumfyi.org/childrens-cabinet-network-0</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28</a:t>
            </a:fld>
            <a:endParaRPr lang="en-US"/>
          </a:p>
        </p:txBody>
      </p:sp>
    </p:spTree>
    <p:extLst>
      <p:ext uri="{BB962C8B-B14F-4D97-AF65-F5344CB8AC3E}">
        <p14:creationId xmlns:p14="http://schemas.microsoft.com/office/powerpoint/2010/main" val="53388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29</a:t>
            </a:fld>
            <a:endParaRPr lang="en-US"/>
          </a:p>
        </p:txBody>
      </p:sp>
    </p:spTree>
    <p:extLst>
      <p:ext uri="{BB962C8B-B14F-4D97-AF65-F5344CB8AC3E}">
        <p14:creationId xmlns:p14="http://schemas.microsoft.com/office/powerpoint/2010/main" val="196806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34</a:t>
            </a:fld>
            <a:endParaRPr lang="en-US"/>
          </a:p>
        </p:txBody>
      </p:sp>
    </p:spTree>
    <p:extLst>
      <p:ext uri="{BB962C8B-B14F-4D97-AF65-F5344CB8AC3E}">
        <p14:creationId xmlns:p14="http://schemas.microsoft.com/office/powerpoint/2010/main" val="187580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2</a:t>
            </a:fld>
            <a:endParaRPr lang="en-US"/>
          </a:p>
        </p:txBody>
      </p:sp>
    </p:spTree>
    <p:extLst>
      <p:ext uri="{BB962C8B-B14F-4D97-AF65-F5344CB8AC3E}">
        <p14:creationId xmlns:p14="http://schemas.microsoft.com/office/powerpoint/2010/main" val="1802315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38</a:t>
            </a:fld>
            <a:endParaRPr lang="en-US"/>
          </a:p>
        </p:txBody>
      </p:sp>
    </p:spTree>
    <p:extLst>
      <p:ext uri="{BB962C8B-B14F-4D97-AF65-F5344CB8AC3E}">
        <p14:creationId xmlns:p14="http://schemas.microsoft.com/office/powerpoint/2010/main" val="116846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8" charset="0"/>
                <a:ea typeface="ＭＳ Ｐゴシック" pitchFamily="-108" charset="-128"/>
                <a:cs typeface="ＭＳ Ｐゴシック" pitchFamily="-108" charset="-128"/>
              </a:rPr>
              <a:t> </a:t>
            </a: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The </a:t>
            </a:r>
            <a:r>
              <a:rPr lang="en-US" sz="1200" i="1" kern="1200" dirty="0" smtClean="0">
                <a:solidFill>
                  <a:schemeClr val="tx1"/>
                </a:solidFill>
                <a:effectLst/>
                <a:latin typeface="Arial" pitchFamily="-108" charset="0"/>
                <a:ea typeface="ＭＳ Ｐゴシック" pitchFamily="-108" charset="-128"/>
                <a:cs typeface="ＭＳ Ｐゴシック" pitchFamily="-108" charset="-128"/>
              </a:rPr>
              <a:t>KIDS COUNT Data Book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provides state-by-state data for 16 indicators of child well-being.   </a:t>
            </a: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 </a:t>
            </a: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These indicators are organized into four domains:  economic well-being, health, education and family and community. This data is used to create a composite score that allows us to rank states overall, by domain, and by individual indicators.</a:t>
            </a:r>
          </a:p>
          <a:p>
            <a:r>
              <a:rPr lang="en-US" sz="1200" kern="1200" dirty="0" smtClean="0">
                <a:solidFill>
                  <a:schemeClr val="tx1"/>
                </a:solidFill>
                <a:effectLst/>
                <a:latin typeface="Arial" pitchFamily="-108" charset="0"/>
                <a:ea typeface="ＭＳ Ｐゴシック" pitchFamily="-108" charset="-128"/>
                <a:cs typeface="ＭＳ Ｐゴシック" pitchFamily="-108" charset="-128"/>
              </a:rPr>
              <a:t> </a:t>
            </a:r>
          </a:p>
          <a:p>
            <a:r>
              <a:rPr lang="en-US" sz="1200" b="1" i="1" kern="1200" dirty="0" smtClean="0">
                <a:solidFill>
                  <a:schemeClr val="tx1"/>
                </a:solidFill>
                <a:effectLst/>
                <a:latin typeface="Arial" pitchFamily="-108" charset="0"/>
                <a:ea typeface="ＭＳ Ｐゴシック" pitchFamily="-108" charset="-128"/>
                <a:cs typeface="ＭＳ Ｐゴシック" pitchFamily="-108" charset="-128"/>
              </a:rPr>
              <a:t>E</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very year we look at the direction in which each state is going. Each </a:t>
            </a:r>
            <a:r>
              <a:rPr lang="en-US" sz="1200" i="1" kern="1200" dirty="0" smtClean="0">
                <a:solidFill>
                  <a:schemeClr val="tx1"/>
                </a:solidFill>
                <a:effectLst/>
                <a:latin typeface="Arial" pitchFamily="-108" charset="0"/>
                <a:ea typeface="ＭＳ Ｐゴシック" pitchFamily="-108" charset="-128"/>
                <a:cs typeface="ＭＳ Ｐゴシック" pitchFamily="-108" charset="-128"/>
              </a:rPr>
              <a:t>Data Book </a:t>
            </a:r>
            <a:r>
              <a:rPr lang="en-US" sz="1200" kern="1200" dirty="0" smtClean="0">
                <a:solidFill>
                  <a:schemeClr val="tx1"/>
                </a:solidFill>
                <a:effectLst/>
                <a:latin typeface="Arial" pitchFamily="-108" charset="0"/>
                <a:ea typeface="ＭＳ Ｐゴシック" pitchFamily="-108" charset="-128"/>
                <a:cs typeface="ＭＳ Ｐゴシック" pitchFamily="-108" charset="-128"/>
              </a:rPr>
              <a:t>is a call to action of some kind</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5</a:t>
            </a:fld>
            <a:endParaRPr lang="en-US"/>
          </a:p>
        </p:txBody>
      </p:sp>
    </p:spTree>
    <p:extLst>
      <p:ext uri="{BB962C8B-B14F-4D97-AF65-F5344CB8AC3E}">
        <p14:creationId xmlns:p14="http://schemas.microsoft.com/office/powerpoint/2010/main" val="2298049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Diverse network – 1/3</a:t>
            </a:r>
            <a:r>
              <a:rPr lang="en-US" baseline="30000" dirty="0" smtClean="0"/>
              <a:t>rd</a:t>
            </a:r>
            <a:r>
              <a:rPr lang="en-US" dirty="0" smtClean="0"/>
              <a:t> non-profit state-level child advocacy organizations, 1/3 university centers and 1/3</a:t>
            </a:r>
            <a:r>
              <a:rPr lang="en-US" baseline="30000" dirty="0" smtClean="0"/>
              <a:t>rd</a:t>
            </a:r>
            <a:r>
              <a:rPr lang="en-US" dirty="0" smtClean="0"/>
              <a:t> other groups like community foundations, state government. </a:t>
            </a:r>
          </a:p>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6</a:t>
            </a:fld>
            <a:endParaRPr lang="en-US"/>
          </a:p>
        </p:txBody>
      </p:sp>
    </p:spTree>
    <p:extLst>
      <p:ext uri="{BB962C8B-B14F-4D97-AF65-F5344CB8AC3E}">
        <p14:creationId xmlns:p14="http://schemas.microsoft.com/office/powerpoint/2010/main" val="44692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5 2016 - Minnesota, Massachusetts, Iowa, New Hampshire &amp; Connecticut</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7</a:t>
            </a:fld>
            <a:endParaRPr lang="en-US"/>
          </a:p>
        </p:txBody>
      </p:sp>
    </p:spTree>
    <p:extLst>
      <p:ext uri="{BB962C8B-B14F-4D97-AF65-F5344CB8AC3E}">
        <p14:creationId xmlns:p14="http://schemas.microsoft.com/office/powerpoint/2010/main" val="4142469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These indicators are organized into four domains:  economic well-being, health, education and family and community. This data is used to create a composite score that allows us to rank states overall, by domain, and by individual indicators.</a:t>
            </a:r>
          </a:p>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8</a:t>
            </a:fld>
            <a:endParaRPr lang="en-US"/>
          </a:p>
        </p:txBody>
      </p:sp>
    </p:spTree>
    <p:extLst>
      <p:ext uri="{BB962C8B-B14F-4D97-AF65-F5344CB8AC3E}">
        <p14:creationId xmlns:p14="http://schemas.microsoft.com/office/powerpoint/2010/main" val="3451538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in poverty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children under age 18 who live in families with incomes below 100 percent of the U.S. poverty threshold, as issued each year by the U.S. Census Bureau. …The data are based on income received in the 12 months prior to the survey.” SOURCE: U.S. Census Bureau, American Community Survey.”</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whose parents lack secure employment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 is the share of all children under age 18 living in families where no parent has regular, full-time, year-round employment.” SOURCE: U.S. Census Bureau, American Community Survey.</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living in households with a high housing cost burden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children under age 18 who live in households where more than 30 percent of monthly household pretax income is spent on housing-related expenses, including rent, mortgage payments, taxes and insurance. SOURCE: U.S. Census Bureau, American</a:t>
            </a:r>
          </a:p>
          <a:p>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Community Survey.</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Teens not in school and not working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teenagers between ages 16 and 19 who are not enrolled in school (full or part time) and not employed (full or part time). SOURCE: U.S. Census Bureau, American Community Survey.</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9</a:t>
            </a:fld>
            <a:endParaRPr lang="en-US"/>
          </a:p>
        </p:txBody>
      </p:sp>
    </p:spTree>
    <p:extLst>
      <p:ext uri="{BB962C8B-B14F-4D97-AF65-F5344CB8AC3E}">
        <p14:creationId xmlns:p14="http://schemas.microsoft.com/office/powerpoint/2010/main" val="57327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not attending preschool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children ages 3 and 4 who were not enrolled in nursery school or preschool during the previous two months.  Source: The 3  Year American Community Survey was used to</a:t>
            </a:r>
          </a:p>
          <a:p>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increase accuracy of the estimates. SOURCE: U.S. Census Bureau, American Community Survey.</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Fourth graders not proficient in reading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fourth-grade public school students who did not reach the proficient level in reading as measured by the National Assessment of Educational Progress (NAEP). SOURCE: U.S. Department of Education, National Center for Education Statistics, National Assessment of Educational Progress.</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Eighth graders not proficient in math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eighth-grade public school students who did not reach the proficient level in math as measured by the National Assessment of Educational Progress (NAEP). SOURCE: U.S. Department of Education, National Center for Education Statistics, National Assessment of Educational Progress.</a:t>
            </a:r>
          </a:p>
          <a:p>
            <a:endParaRPr lang="en-US" sz="1200" b="0" i="0" u="none" strike="noStrike" kern="1200" baseline="0" dirty="0" smtClean="0">
              <a:solidFill>
                <a:schemeClr val="tx1"/>
              </a:solidFill>
              <a:latin typeface="Arial" pitchFamily="-108" charset="0"/>
              <a:ea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High school students not graduating on time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estimated percentage of an entering freshman class not graduating in four years. SOURCE: U.S. Department of Education, National Center for Education Statistics, Common Core of Data (CCD).</a:t>
            </a:r>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10</a:t>
            </a:fld>
            <a:endParaRPr lang="en-US"/>
          </a:p>
        </p:txBody>
      </p:sp>
    </p:spTree>
    <p:extLst>
      <p:ext uri="{BB962C8B-B14F-4D97-AF65-F5344CB8AC3E}">
        <p14:creationId xmlns:p14="http://schemas.microsoft.com/office/powerpoint/2010/main" val="254985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Low-birthweight babies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live births weighing less than 2,500 grams (5.5 pounds). SOURCE: Centers for Disease Control and Prevention, National Center for Health Statistics, Vital Statistics.</a:t>
            </a: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Children without health insurance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children under age 18 not covered by any health  insurance. SOURCE: U.S. Census Bureau, American Community Survey.</a:t>
            </a: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Child and teen deaths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number of deaths, from all causes, to children between ages 1 and 19 per 100,000 children in this age range. SOURCES: Death Statistics: Centers for Disease Control and Prevention, National</a:t>
            </a:r>
          </a:p>
          <a:p>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Center for Health Statistics, Vital Statistics. Population Statistics: U.S. Census Bureau, Population Estimates.</a:t>
            </a: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r>
              <a:rPr lang="en-US" sz="1200" b="1" i="0" u="none" strike="noStrike" kern="1200" baseline="0" dirty="0" smtClean="0">
                <a:solidFill>
                  <a:schemeClr val="tx1"/>
                </a:solidFill>
                <a:latin typeface="Arial" pitchFamily="-108" charset="0"/>
                <a:ea typeface="ＭＳ Ｐゴシック" pitchFamily="-108" charset="-128"/>
                <a:cs typeface="ＭＳ Ｐゴシック" pitchFamily="-108" charset="-128"/>
              </a:rPr>
              <a:t>Teens who abuse alcohol or drugs </a:t>
            </a:r>
            <a:r>
              <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rPr>
              <a:t>is the percentage of teens ages 12 to 17 reporting dependence on or abuse of either illicit drugs or alcohol in the past year. SOURCE: Substance Abuse and Mental Health Services Administration, National Survey on Drug Use and Health.</a:t>
            </a: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endParaRPr lang="en-US" sz="1200" b="0" i="0" u="none" strike="noStrike" kern="1200" baseline="0" dirty="0" smtClean="0">
              <a:solidFill>
                <a:schemeClr val="tx1"/>
              </a:solidFill>
              <a:latin typeface="Arial" pitchFamily="-108" charset="0"/>
              <a:ea typeface="ＭＳ Ｐゴシック" pitchFamily="-108" charset="-128"/>
              <a:cs typeface="ＭＳ Ｐゴシック" pitchFamily="-108" charset="-128"/>
            </a:endParaRPr>
          </a:p>
          <a:p>
            <a:endParaRPr lang="en-US" dirty="0"/>
          </a:p>
        </p:txBody>
      </p:sp>
      <p:sp>
        <p:nvSpPr>
          <p:cNvPr id="4" name="Slide Number Placeholder 3"/>
          <p:cNvSpPr>
            <a:spLocks noGrp="1"/>
          </p:cNvSpPr>
          <p:nvPr>
            <p:ph type="sldNum" sz="quarter" idx="10"/>
          </p:nvPr>
        </p:nvSpPr>
        <p:spPr/>
        <p:txBody>
          <a:bodyPr/>
          <a:lstStyle/>
          <a:p>
            <a:pPr>
              <a:defRPr/>
            </a:pPr>
            <a:fld id="{CF9400B6-2211-3444-A485-C2AC9D8C0325}" type="slidenum">
              <a:rPr lang="en-US" smtClean="0"/>
              <a:pPr>
                <a:defRPr/>
              </a:pPr>
              <a:t>11</a:t>
            </a:fld>
            <a:endParaRPr lang="en-US"/>
          </a:p>
        </p:txBody>
      </p:sp>
    </p:spTree>
    <p:extLst>
      <p:ext uri="{BB962C8B-B14F-4D97-AF65-F5344CB8AC3E}">
        <p14:creationId xmlns:p14="http://schemas.microsoft.com/office/powerpoint/2010/main" val="2126209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2438400"/>
            <a:ext cx="59436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3505200" y="3886200"/>
            <a:ext cx="4267200" cy="1752600"/>
          </a:xfrm>
        </p:spPr>
        <p:txBody>
          <a:bodyPr/>
          <a:lstStyle>
            <a:lvl1pPr marL="0" indent="0" algn="ctr">
              <a:buNone/>
              <a:defRPr sz="2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922DEE-6492-094E-AAC7-2E4EE9B2D54A}" type="slidenum">
              <a:rPr lang="en-US"/>
              <a:pPr>
                <a:defRPr/>
              </a:pPr>
              <a:t>‹#›</a:t>
            </a:fld>
            <a:endParaRPr lang="en-US"/>
          </a:p>
        </p:txBody>
      </p:sp>
    </p:spTree>
    <p:extLst>
      <p:ext uri="{BB962C8B-B14F-4D97-AF65-F5344CB8AC3E}">
        <p14:creationId xmlns:p14="http://schemas.microsoft.com/office/powerpoint/2010/main" val="900540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B0B0A2-939D-7C4E-8BB9-8CE432BCB5F2}" type="slidenum">
              <a:rPr lang="en-US"/>
              <a:pPr>
                <a:defRPr/>
              </a:pPr>
              <a:t>‹#›</a:t>
            </a:fld>
            <a:endParaRPr lang="en-US"/>
          </a:p>
        </p:txBody>
      </p:sp>
    </p:spTree>
    <p:extLst>
      <p:ext uri="{BB962C8B-B14F-4D97-AF65-F5344CB8AC3E}">
        <p14:creationId xmlns:p14="http://schemas.microsoft.com/office/powerpoint/2010/main" val="3221114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6573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28800" y="609600"/>
            <a:ext cx="48196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6DCE0A-6AE6-B347-89B7-9303C09F391C}" type="slidenum">
              <a:rPr lang="en-US"/>
              <a:pPr>
                <a:defRPr/>
              </a:pPr>
              <a:t>‹#›</a:t>
            </a:fld>
            <a:endParaRPr lang="en-US"/>
          </a:p>
        </p:txBody>
      </p:sp>
    </p:spTree>
    <p:extLst>
      <p:ext uri="{BB962C8B-B14F-4D97-AF65-F5344CB8AC3E}">
        <p14:creationId xmlns:p14="http://schemas.microsoft.com/office/powerpoint/2010/main" val="474251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6629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828800" y="1981200"/>
            <a:ext cx="6629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FB1E46-1B9C-E24D-AD91-10618C19B4C5}" type="slidenum">
              <a:rPr lang="en-US"/>
              <a:pPr>
                <a:defRPr/>
              </a:pPr>
              <a:t>‹#›</a:t>
            </a:fld>
            <a:endParaRPr lang="en-US"/>
          </a:p>
        </p:txBody>
      </p:sp>
    </p:spTree>
    <p:extLst>
      <p:ext uri="{BB962C8B-B14F-4D97-AF65-F5344CB8AC3E}">
        <p14:creationId xmlns:p14="http://schemas.microsoft.com/office/powerpoint/2010/main" val="2344787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0C2B06-5BCB-034D-ABE7-F7CC28F8AFDE}" type="slidenum">
              <a:rPr lang="en-US"/>
              <a:pPr>
                <a:defRPr/>
              </a:pPr>
              <a:t>‹#›</a:t>
            </a:fld>
            <a:endParaRPr lang="en-US"/>
          </a:p>
        </p:txBody>
      </p:sp>
    </p:spTree>
    <p:extLst>
      <p:ext uri="{BB962C8B-B14F-4D97-AF65-F5344CB8AC3E}">
        <p14:creationId xmlns:p14="http://schemas.microsoft.com/office/powerpoint/2010/main" val="385019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DDEEDB-75EF-794E-9873-E9419B970D11}" type="slidenum">
              <a:rPr lang="en-US"/>
              <a:pPr>
                <a:defRPr/>
              </a:pPr>
              <a:t>‹#›</a:t>
            </a:fld>
            <a:endParaRPr lang="en-US"/>
          </a:p>
        </p:txBody>
      </p:sp>
    </p:spTree>
    <p:extLst>
      <p:ext uri="{BB962C8B-B14F-4D97-AF65-F5344CB8AC3E}">
        <p14:creationId xmlns:p14="http://schemas.microsoft.com/office/powerpoint/2010/main" val="2734019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981200"/>
            <a:ext cx="3238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3238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9D6768-8662-9046-9EB0-1B383CEDF443}" type="slidenum">
              <a:rPr lang="en-US"/>
              <a:pPr>
                <a:defRPr/>
              </a:pPr>
              <a:t>‹#›</a:t>
            </a:fld>
            <a:endParaRPr lang="en-US"/>
          </a:p>
        </p:txBody>
      </p:sp>
    </p:spTree>
    <p:extLst>
      <p:ext uri="{BB962C8B-B14F-4D97-AF65-F5344CB8AC3E}">
        <p14:creationId xmlns:p14="http://schemas.microsoft.com/office/powerpoint/2010/main" val="3806457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5B6561-5752-0A4D-A938-800417FC1397}" type="slidenum">
              <a:rPr lang="en-US"/>
              <a:pPr>
                <a:defRPr/>
              </a:pPr>
              <a:t>‹#›</a:t>
            </a:fld>
            <a:endParaRPr lang="en-US"/>
          </a:p>
        </p:txBody>
      </p:sp>
    </p:spTree>
    <p:extLst>
      <p:ext uri="{BB962C8B-B14F-4D97-AF65-F5344CB8AC3E}">
        <p14:creationId xmlns:p14="http://schemas.microsoft.com/office/powerpoint/2010/main" val="2583802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BFD76D-0064-5C44-8F6C-4396E4581BDB}" type="slidenum">
              <a:rPr lang="en-US"/>
              <a:pPr>
                <a:defRPr/>
              </a:pPr>
              <a:t>‹#›</a:t>
            </a:fld>
            <a:endParaRPr lang="en-US"/>
          </a:p>
        </p:txBody>
      </p:sp>
    </p:spTree>
    <p:extLst>
      <p:ext uri="{BB962C8B-B14F-4D97-AF65-F5344CB8AC3E}">
        <p14:creationId xmlns:p14="http://schemas.microsoft.com/office/powerpoint/2010/main" val="127415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5C66796-28F4-4C42-81F3-550A7AE652D8}" type="slidenum">
              <a:rPr lang="en-US"/>
              <a:pPr>
                <a:defRPr/>
              </a:pPr>
              <a:t>‹#›</a:t>
            </a:fld>
            <a:endParaRPr lang="en-US"/>
          </a:p>
        </p:txBody>
      </p:sp>
    </p:spTree>
    <p:extLst>
      <p:ext uri="{BB962C8B-B14F-4D97-AF65-F5344CB8AC3E}">
        <p14:creationId xmlns:p14="http://schemas.microsoft.com/office/powerpoint/2010/main" val="1645060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9C9F55-639E-C746-85AB-FBEA82FDECE7}" type="slidenum">
              <a:rPr lang="en-US"/>
              <a:pPr>
                <a:defRPr/>
              </a:pPr>
              <a:t>‹#›</a:t>
            </a:fld>
            <a:endParaRPr lang="en-US"/>
          </a:p>
        </p:txBody>
      </p:sp>
    </p:spTree>
    <p:extLst>
      <p:ext uri="{BB962C8B-B14F-4D97-AF65-F5344CB8AC3E}">
        <p14:creationId xmlns:p14="http://schemas.microsoft.com/office/powerpoint/2010/main" val="207051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F8AD98-F1F0-9447-9AC5-DE66EC80B52E}" type="slidenum">
              <a:rPr lang="en-US"/>
              <a:pPr>
                <a:defRPr/>
              </a:pPr>
              <a:t>‹#›</a:t>
            </a:fld>
            <a:endParaRPr lang="en-US"/>
          </a:p>
        </p:txBody>
      </p:sp>
    </p:spTree>
    <p:extLst>
      <p:ext uri="{BB962C8B-B14F-4D97-AF65-F5344CB8AC3E}">
        <p14:creationId xmlns:p14="http://schemas.microsoft.com/office/powerpoint/2010/main" val="4270404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609600"/>
            <a:ext cx="6629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828800" y="1981200"/>
            <a:ext cx="6629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6" charset="0"/>
                <a:ea typeface="ＭＳ Ｐゴシック" pitchFamily="-106" charset="-128"/>
                <a:cs typeface="ＭＳ Ｐゴシック" pitchFamily="-106"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6" charset="0"/>
                <a:ea typeface="ＭＳ Ｐゴシック" pitchFamily="-106" charset="-128"/>
                <a:cs typeface="ＭＳ Ｐゴシック" pitchFamily="-106"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DC8FB38B-7E8D-3144-AA06-D1482E9B94B2}" type="slidenum">
              <a:rPr lang="en-US"/>
              <a:pPr>
                <a:defRPr/>
              </a:pPr>
              <a:t>‹#›</a:t>
            </a:fld>
            <a:endParaRPr lang="en-US"/>
          </a:p>
        </p:txBody>
      </p:sp>
      <p:sp>
        <p:nvSpPr>
          <p:cNvPr id="1031" name="Rectangle 7"/>
          <p:cNvSpPr>
            <a:spLocks noChangeArrowheads="1"/>
          </p:cNvSpPr>
          <p:nvPr userDrawn="1"/>
        </p:nvSpPr>
        <p:spPr bwMode="auto">
          <a:xfrm>
            <a:off x="228600" y="0"/>
            <a:ext cx="1066800" cy="6858000"/>
          </a:xfrm>
          <a:prstGeom prst="rect">
            <a:avLst/>
          </a:prstGeom>
          <a:solidFill>
            <a:srgbClr val="78BF37"/>
          </a:solidFill>
          <a:ln>
            <a:noFill/>
          </a:ln>
        </p:spPr>
        <p:txBody>
          <a:bodyPr wrap="none" anchor="ctr"/>
          <a:lstStyle/>
          <a:p>
            <a:endParaRPr lang="en-US"/>
          </a:p>
        </p:txBody>
      </p:sp>
      <p:pic>
        <p:nvPicPr>
          <p:cNvPr id="1032" name="Picture 8" descr="CBCSvert REVERS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81000" y="5943600"/>
            <a:ext cx="76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10"/>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l="19961" t="14423" r="21206"/>
          <a:stretch/>
        </p:blipFill>
        <p:spPr bwMode="auto">
          <a:xfrm>
            <a:off x="234264" y="0"/>
            <a:ext cx="1060353"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logo FKC FINAL.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315200" y="6248400"/>
            <a:ext cx="1669246" cy="482600"/>
          </a:xfrm>
          <a:prstGeom prst="rect">
            <a:avLst/>
          </a:prstGeom>
        </p:spPr>
      </p:pic>
      <p:cxnSp>
        <p:nvCxnSpPr>
          <p:cNvPr id="4" name="Straight Connector 3"/>
          <p:cNvCxnSpPr/>
          <p:nvPr userDrawn="1"/>
        </p:nvCxnSpPr>
        <p:spPr bwMode="auto">
          <a:xfrm>
            <a:off x="228600" y="1828800"/>
            <a:ext cx="1066800" cy="0"/>
          </a:xfrm>
          <a:prstGeom prst="line">
            <a:avLst/>
          </a:prstGeom>
          <a:solidFill>
            <a:schemeClr val="accent1"/>
          </a:solidFill>
          <a:ln w="38100" cap="flat" cmpd="sng" algn="ctr">
            <a:solidFill>
              <a:srgbClr val="EA421F"/>
            </a:solidFill>
            <a:prstDash val="solid"/>
            <a:round/>
            <a:headEnd type="none" w="med" len="med"/>
            <a:tailEnd type="none" w="med" len="med"/>
          </a:ln>
          <a:effectLst/>
        </p:spPr>
      </p:cxnSp>
      <p:cxnSp>
        <p:nvCxnSpPr>
          <p:cNvPr id="15" name="Straight Connector 14"/>
          <p:cNvCxnSpPr/>
          <p:nvPr userDrawn="1"/>
        </p:nvCxnSpPr>
        <p:spPr bwMode="auto">
          <a:xfrm>
            <a:off x="228600" y="1864521"/>
            <a:ext cx="1066800" cy="0"/>
          </a:xfrm>
          <a:prstGeom prst="line">
            <a:avLst/>
          </a:prstGeom>
          <a:solidFill>
            <a:schemeClr val="accent1"/>
          </a:solidFill>
          <a:ln w="38100" cap="flat" cmpd="sng" algn="ctr">
            <a:solidFill>
              <a:srgbClr val="004531"/>
            </a:solid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EA421F"/>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78BF37"/>
        </a:buClr>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co9to25.org/who-we-are/how-colorado-9to25-works/co9to25-indicators-handout-july-2013/"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cga.ct.gov/kid/rba/results.as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goc.maryland.gov/2014resultsOrganize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dollard@usf.edu"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9" Type="http://schemas.openxmlformats.org/officeDocument/2006/relationships/image" Target="../media/image43.png"/><Relationship Id="rId3" Type="http://schemas.openxmlformats.org/officeDocument/2006/relationships/image" Target="../media/image7.jpeg"/><Relationship Id="rId21" Type="http://schemas.openxmlformats.org/officeDocument/2006/relationships/image" Target="../media/image25.png"/><Relationship Id="rId34" Type="http://schemas.openxmlformats.org/officeDocument/2006/relationships/image" Target="../media/image38.png"/><Relationship Id="rId42" Type="http://schemas.openxmlformats.org/officeDocument/2006/relationships/image" Target="../media/image46.png"/><Relationship Id="rId47" Type="http://schemas.openxmlformats.org/officeDocument/2006/relationships/image" Target="../media/image51.png"/><Relationship Id="rId50" Type="http://schemas.openxmlformats.org/officeDocument/2006/relationships/image" Target="../media/image54.pn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2.png"/><Relationship Id="rId46" Type="http://schemas.openxmlformats.org/officeDocument/2006/relationships/image" Target="../media/image50.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41"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10.gif"/><Relationship Id="rId11" Type="http://schemas.openxmlformats.org/officeDocument/2006/relationships/image" Target="../media/image15.gif"/><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40" Type="http://schemas.openxmlformats.org/officeDocument/2006/relationships/image" Target="../media/image44.png"/><Relationship Id="rId45" Type="http://schemas.openxmlformats.org/officeDocument/2006/relationships/image" Target="../media/image49.png"/><Relationship Id="rId53" Type="http://schemas.openxmlformats.org/officeDocument/2006/relationships/image" Target="../media/image3.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49" Type="http://schemas.openxmlformats.org/officeDocument/2006/relationships/image" Target="../media/image53.png"/><Relationship Id="rId10" Type="http://schemas.openxmlformats.org/officeDocument/2006/relationships/image" Target="../media/image14.jpeg"/><Relationship Id="rId19" Type="http://schemas.openxmlformats.org/officeDocument/2006/relationships/image" Target="../media/image23.png"/><Relationship Id="rId31" Type="http://schemas.openxmlformats.org/officeDocument/2006/relationships/image" Target="../media/image35.png"/><Relationship Id="rId44" Type="http://schemas.openxmlformats.org/officeDocument/2006/relationships/image" Target="../media/image48.png"/><Relationship Id="rId52" Type="http://schemas.openxmlformats.org/officeDocument/2006/relationships/image" Target="../media/image56.jpg"/><Relationship Id="rId4" Type="http://schemas.openxmlformats.org/officeDocument/2006/relationships/image" Target="../media/image8.gif"/><Relationship Id="rId9" Type="http://schemas.openxmlformats.org/officeDocument/2006/relationships/image" Target="../media/image13.jpe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 Id="rId43" Type="http://schemas.openxmlformats.org/officeDocument/2006/relationships/image" Target="../media/image47.png"/><Relationship Id="rId48" Type="http://schemas.openxmlformats.org/officeDocument/2006/relationships/image" Target="../media/image52.png"/><Relationship Id="rId8" Type="http://schemas.openxmlformats.org/officeDocument/2006/relationships/image" Target="../media/image12.jpeg"/><Relationship Id="rId51"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image" Target="../media/image60.gif"/></Relationships>
</file>

<file path=ppt/slides/_rels/slide9.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1" name="Rectangle 9"/>
          <p:cNvSpPr>
            <a:spLocks noChangeArrowheads="1"/>
          </p:cNvSpPr>
          <p:nvPr/>
        </p:nvSpPr>
        <p:spPr bwMode="auto">
          <a:xfrm>
            <a:off x="0" y="1524000"/>
            <a:ext cx="9144000" cy="2438400"/>
          </a:xfrm>
          <a:prstGeom prst="rect">
            <a:avLst/>
          </a:prstGeom>
          <a:solidFill>
            <a:srgbClr val="004531"/>
          </a:solidFill>
          <a:ln>
            <a:noFill/>
          </a:ln>
        </p:spPr>
        <p:txBody>
          <a:bodyPr/>
          <a:lstStyle/>
          <a:p>
            <a:endParaRPr lang="en-US"/>
          </a:p>
        </p:txBody>
      </p:sp>
      <p:sp>
        <p:nvSpPr>
          <p:cNvPr id="15362" name="Title 5"/>
          <p:cNvSpPr>
            <a:spLocks noGrp="1"/>
          </p:cNvSpPr>
          <p:nvPr>
            <p:ph type="ctrTitle"/>
          </p:nvPr>
        </p:nvSpPr>
        <p:spPr>
          <a:xfrm>
            <a:off x="4114800" y="1524000"/>
            <a:ext cx="4800600" cy="2438400"/>
          </a:xfrm>
        </p:spPr>
        <p:txBody>
          <a:bodyPr/>
          <a:lstStyle/>
          <a:p>
            <a:pPr eaLnBrk="1" hangingPunct="1"/>
            <a:r>
              <a:rPr lang="en-US" sz="4000" b="1" dirty="0">
                <a:solidFill>
                  <a:schemeClr val="bg1"/>
                </a:solidFill>
              </a:rPr>
              <a:t>Florida KIDS </a:t>
            </a:r>
            <a:r>
              <a:rPr lang="en-US" sz="4000" b="1" i="1" dirty="0">
                <a:solidFill>
                  <a:schemeClr val="bg1"/>
                </a:solidFill>
              </a:rPr>
              <a:t>COUNT!</a:t>
            </a:r>
            <a:r>
              <a:rPr lang="en-US" sz="4000" b="1" dirty="0">
                <a:solidFill>
                  <a:schemeClr val="bg1"/>
                </a:solidFill>
              </a:rPr>
              <a:t> </a:t>
            </a:r>
            <a:r>
              <a:rPr lang="en-US" sz="4000" dirty="0">
                <a:solidFill>
                  <a:schemeClr val="bg1"/>
                </a:solidFill>
                <a:latin typeface="Arial" charset="0"/>
                <a:ea typeface="ＭＳ Ｐゴシック" charset="0"/>
                <a:cs typeface="ＭＳ Ｐゴシック" charset="0"/>
              </a:rPr>
              <a:t/>
            </a:r>
            <a:br>
              <a:rPr lang="en-US" sz="4000" dirty="0">
                <a:solidFill>
                  <a:schemeClr val="bg1"/>
                </a:solidFill>
                <a:latin typeface="Arial" charset="0"/>
                <a:ea typeface="ＭＳ Ｐゴシック" charset="0"/>
                <a:cs typeface="ＭＳ Ｐゴシック" charset="0"/>
              </a:rPr>
            </a:br>
            <a:r>
              <a:rPr lang="en-US" sz="4000" b="1" dirty="0" smtClean="0">
                <a:solidFill>
                  <a:schemeClr val="bg1"/>
                </a:solidFill>
              </a:rPr>
              <a:t>2017</a:t>
            </a:r>
            <a:endParaRPr lang="en-US" sz="4000" i="1" dirty="0">
              <a:solidFill>
                <a:schemeClr val="bg1"/>
              </a:solidFill>
              <a:latin typeface="Arial" charset="0"/>
              <a:ea typeface="ＭＳ Ｐゴシック" charset="0"/>
              <a:cs typeface="ＭＳ Ｐゴシック" charset="0"/>
            </a:endParaRPr>
          </a:p>
        </p:txBody>
      </p:sp>
      <p:sp>
        <p:nvSpPr>
          <p:cNvPr id="15364" name="Rectangle 7"/>
          <p:cNvSpPr>
            <a:spLocks noChangeArrowheads="1"/>
          </p:cNvSpPr>
          <p:nvPr/>
        </p:nvSpPr>
        <p:spPr bwMode="auto">
          <a:xfrm>
            <a:off x="228600" y="0"/>
            <a:ext cx="3429000" cy="6858000"/>
          </a:xfrm>
          <a:prstGeom prst="rect">
            <a:avLst/>
          </a:prstGeom>
          <a:solidFill>
            <a:srgbClr val="78BF37"/>
          </a:solidFill>
          <a:ln>
            <a:noFill/>
          </a:ln>
        </p:spPr>
        <p:txBody>
          <a:bodyPr/>
          <a:lstStyle/>
          <a:p>
            <a:endParaRPr lang="en-US"/>
          </a:p>
        </p:txBody>
      </p:sp>
      <p:pic>
        <p:nvPicPr>
          <p:cNvPr id="15365" name="Picture 8"/>
          <p:cNvPicPr>
            <a:picLocks noChangeAspect="1"/>
          </p:cNvPicPr>
          <p:nvPr/>
        </p:nvPicPr>
        <p:blipFill rotWithShape="1">
          <a:blip r:embed="rId3">
            <a:extLst>
              <a:ext uri="{28A0092B-C50C-407E-A947-70E740481C1C}">
                <a14:useLocalDpi xmlns:a14="http://schemas.microsoft.com/office/drawing/2010/main" val="0"/>
              </a:ext>
            </a:extLst>
          </a:blip>
          <a:srcRect t="18730" b="26394"/>
          <a:stretch/>
        </p:blipFill>
        <p:spPr bwMode="auto">
          <a:xfrm>
            <a:off x="228600" y="1565782"/>
            <a:ext cx="3429000" cy="235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Picture 10" descr="CBCShorzREVERSE.w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250" y="5943600"/>
            <a:ext cx="2895600" cy="58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ubtitle 1"/>
          <p:cNvSpPr>
            <a:spLocks noGrp="1"/>
          </p:cNvSpPr>
          <p:nvPr>
            <p:ph type="subTitle" idx="1"/>
          </p:nvPr>
        </p:nvSpPr>
        <p:spPr>
          <a:xfrm>
            <a:off x="3733800" y="4343400"/>
            <a:ext cx="5410200" cy="1752600"/>
          </a:xfrm>
        </p:spPr>
        <p:txBody>
          <a:bodyPr/>
          <a:lstStyle/>
          <a:p>
            <a:r>
              <a:rPr lang="en-US" dirty="0" smtClean="0">
                <a:solidFill>
                  <a:srgbClr val="EA421F"/>
                </a:solidFill>
              </a:rPr>
              <a:t>Norín</a:t>
            </a:r>
            <a:r>
              <a:rPr lang="en-US" baseline="0" dirty="0" smtClean="0">
                <a:solidFill>
                  <a:srgbClr val="EA421F"/>
                </a:solidFill>
              </a:rPr>
              <a:t> Dollard, Ph.D.</a:t>
            </a:r>
          </a:p>
          <a:p>
            <a:r>
              <a:rPr lang="en-US" sz="1600" dirty="0"/>
              <a:t>Department of Child &amp; Family Studies</a:t>
            </a:r>
          </a:p>
          <a:p>
            <a:r>
              <a:rPr lang="en-US" sz="1600" dirty="0"/>
              <a:t>Louis de la Parte Florida Mental Health Institute</a:t>
            </a:r>
          </a:p>
          <a:p>
            <a:r>
              <a:rPr lang="en-US" sz="1600" dirty="0"/>
              <a:t>College of Behavioral &amp; Community Sciences</a:t>
            </a:r>
          </a:p>
          <a:p>
            <a:endParaRPr lang="en-US" sz="1600" dirty="0"/>
          </a:p>
          <a:p>
            <a:r>
              <a:rPr lang="en-US" sz="1400" b="1" dirty="0" smtClean="0"/>
              <a:t>Florida </a:t>
            </a:r>
            <a:r>
              <a:rPr lang="en-US" sz="1400" b="1" dirty="0"/>
              <a:t>Children and Youth </a:t>
            </a:r>
            <a:r>
              <a:rPr lang="en-US" sz="1400" b="1" dirty="0" smtClean="0"/>
              <a:t>Cabinet – Technology Workgroup</a:t>
            </a:r>
            <a:endParaRPr lang="en-US" sz="1400" b="1" dirty="0"/>
          </a:p>
          <a:p>
            <a:r>
              <a:rPr lang="en-US" sz="1400" b="1" dirty="0" smtClean="0"/>
              <a:t>February 24, </a:t>
            </a:r>
            <a:r>
              <a:rPr lang="en-US" sz="1400" b="1" dirty="0" smtClean="0"/>
              <a:t>2017</a:t>
            </a:r>
          </a:p>
          <a:p>
            <a:endParaRPr lang="en-US" baseline="0" dirty="0" smtClean="0">
              <a:solidFill>
                <a:srgbClr val="EA421F"/>
              </a:solidFill>
            </a:endParaRPr>
          </a:p>
        </p:txBody>
      </p:sp>
      <p:pic>
        <p:nvPicPr>
          <p:cNvPr id="3" name="Picture 2" descr="logo FKC FINAL.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304800"/>
            <a:ext cx="3340100" cy="965200"/>
          </a:xfrm>
          <a:prstGeom prst="rect">
            <a:avLst/>
          </a:prstGeom>
        </p:spPr>
      </p:pic>
      <p:sp>
        <p:nvSpPr>
          <p:cNvPr id="4" name="Rectangle 3"/>
          <p:cNvSpPr/>
          <p:nvPr/>
        </p:nvSpPr>
        <p:spPr bwMode="auto">
          <a:xfrm>
            <a:off x="0" y="1524000"/>
            <a:ext cx="9144000" cy="76200"/>
          </a:xfrm>
          <a:prstGeom prst="rect">
            <a:avLst/>
          </a:prstGeom>
          <a:solidFill>
            <a:srgbClr val="EA421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2" name="Rectangle 11"/>
          <p:cNvSpPr/>
          <p:nvPr/>
        </p:nvSpPr>
        <p:spPr bwMode="auto">
          <a:xfrm>
            <a:off x="0" y="3886200"/>
            <a:ext cx="9144000" cy="76200"/>
          </a:xfrm>
          <a:prstGeom prst="rect">
            <a:avLst/>
          </a:prstGeom>
          <a:solidFill>
            <a:srgbClr val="EA421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66800" y="-228600"/>
            <a:ext cx="1981200" cy="1828801"/>
            <a:chOff x="3880000" y="1846638"/>
            <a:chExt cx="2263140" cy="2457510"/>
          </a:xfrm>
        </p:grpSpPr>
        <p:pic>
          <p:nvPicPr>
            <p:cNvPr id="3" name="Picture 2" descr="C:\Users\jhodgins\Desktop\KC_education_icon-2602.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3880000" y="1846638"/>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98877" y="3904038"/>
              <a:ext cx="1425391" cy="400110"/>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79288C"/>
                  </a:solidFill>
                  <a:latin typeface="Arial" charset="0"/>
                </a:rPr>
                <a:t>Education</a:t>
              </a:r>
              <a:endParaRPr lang="en-US" sz="2000" b="1" dirty="0">
                <a:solidFill>
                  <a:srgbClr val="79288C"/>
                </a:solidFill>
                <a:latin typeface="Arial" charset="0"/>
              </a:endParaRPr>
            </a:p>
          </p:txBody>
        </p:sp>
      </p:grpSp>
      <p:graphicFrame>
        <p:nvGraphicFramePr>
          <p:cNvPr id="8" name="Table 7"/>
          <p:cNvGraphicFramePr>
            <a:graphicFrameLocks noGrp="1"/>
          </p:cNvGraphicFramePr>
          <p:nvPr>
            <p:extLst>
              <p:ext uri="{D42A27DB-BD31-4B8C-83A1-F6EECF244321}">
                <p14:modId xmlns:p14="http://schemas.microsoft.com/office/powerpoint/2010/main" val="3970916486"/>
              </p:ext>
            </p:extLst>
          </p:nvPr>
        </p:nvGraphicFramePr>
        <p:xfrm>
          <a:off x="1287778" y="1687648"/>
          <a:ext cx="7904805" cy="3065362"/>
        </p:xfrm>
        <a:graphic>
          <a:graphicData uri="http://schemas.openxmlformats.org/drawingml/2006/table">
            <a:tbl>
              <a:tblPr firstRow="1" bandRow="1">
                <a:tableStyleId>{00A15C55-8517-42AA-B614-E9B94910E393}</a:tableStyleId>
              </a:tblPr>
              <a:tblGrid>
                <a:gridCol w="971550"/>
                <a:gridCol w="1146585"/>
                <a:gridCol w="855161"/>
                <a:gridCol w="1189551"/>
                <a:gridCol w="753549"/>
                <a:gridCol w="1324411"/>
                <a:gridCol w="752039"/>
                <a:gridCol w="911959"/>
              </a:tblGrid>
              <a:tr h="308339">
                <a:tc gridSpan="2">
                  <a:txBody>
                    <a:bodyPr/>
                    <a:lstStyle/>
                    <a:p>
                      <a:pPr algn="l"/>
                      <a:r>
                        <a:rPr lang="en-US" sz="1400" b="1" dirty="0" smtClean="0">
                          <a:solidFill>
                            <a:srgbClr val="660066"/>
                          </a:solidFill>
                          <a:latin typeface="Kartika" panose="02020503030404060203" pitchFamily="18" charset="0"/>
                          <a:cs typeface="Kartika" panose="02020503030404060203" pitchFamily="18" charset="0"/>
                        </a:rPr>
                        <a:t>FLORIDA</a:t>
                      </a:r>
                      <a:endParaRPr lang="en-US" sz="1400" b="1"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955852">
                <a:tc gridSpan="2">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Children not attending preschool</a:t>
                      </a: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660066"/>
                          </a:solidFill>
                          <a:latin typeface="Kartika" panose="02020503030404060203" pitchFamily="18" charset="0"/>
                          <a:cs typeface="Kartika" panose="02020503030404060203" pitchFamily="18" charset="0"/>
                        </a:rPr>
                        <a:t>Fourth graders not proficient in reading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Eighth graders not proficient in math</a:t>
                      </a: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High school students not graduating on time</a:t>
                      </a: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2012-14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2012-13</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62509">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50%</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r"/>
                      <a:endParaRPr lang="en-US" sz="2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61%</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74%</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24%</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43441">
                <a:tc gridSpan="2">
                  <a:txBody>
                    <a:bodyPr/>
                    <a:lstStyle/>
                    <a:p>
                      <a:pPr algn="ctr"/>
                      <a:r>
                        <a:rPr lang="en-US" sz="1200" dirty="0" smtClean="0">
                          <a:solidFill>
                            <a:srgbClr val="660066"/>
                          </a:solidFill>
                          <a:latin typeface="Kartika" panose="02020503030404060203" pitchFamily="18" charset="0"/>
                          <a:cs typeface="Kartika" panose="02020503030404060203" pitchFamily="18" charset="0"/>
                        </a:rPr>
                        <a:t>223,000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2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200" dirty="0" smtClean="0">
                          <a:solidFill>
                            <a:srgbClr val="660066"/>
                          </a:solidFill>
                          <a:latin typeface="Kartika" panose="02020503030404060203" pitchFamily="18" charset="0"/>
                          <a:cs typeface="Kartika" panose="02020503030404060203" pitchFamily="18" charset="0"/>
                        </a:rPr>
                        <a:t>N.A.</a:t>
                      </a:r>
                      <a:endParaRPr lang="en-US" sz="1200" baseline="0" dirty="0">
                        <a:solidFill>
                          <a:schemeClr val="bg1">
                            <a:lumMod val="50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200" baseline="0" dirty="0">
                        <a:solidFill>
                          <a:schemeClr val="bg1">
                            <a:lumMod val="50000"/>
                          </a:schemeClr>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660066"/>
                          </a:solidFill>
                          <a:latin typeface="Kartika" panose="02020503030404060203" pitchFamily="18" charset="0"/>
                          <a:cs typeface="Kartika" panose="02020503030404060203" pitchFamily="18" charset="0"/>
                        </a:rPr>
                        <a:t>N.A.</a:t>
                      </a:r>
                      <a:endParaRPr lang="en-US" sz="1200" baseline="0" dirty="0" smtClean="0">
                        <a:solidFill>
                          <a:schemeClr val="bg1">
                            <a:lumMod val="50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200" baseline="0" dirty="0">
                        <a:solidFill>
                          <a:schemeClr val="bg1">
                            <a:lumMod val="50000"/>
                          </a:schemeClr>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660066"/>
                          </a:solidFill>
                          <a:latin typeface="Kartika" panose="02020503030404060203" pitchFamily="18" charset="0"/>
                          <a:cs typeface="Kartika" panose="02020503030404060203" pitchFamily="18" charset="0"/>
                        </a:rPr>
                        <a:t>N.A.</a:t>
                      </a:r>
                      <a:endParaRPr lang="en-US" sz="1200" baseline="0" dirty="0" smtClean="0">
                        <a:solidFill>
                          <a:schemeClr val="bg1">
                            <a:lumMod val="50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200" baseline="0" dirty="0">
                        <a:solidFill>
                          <a:schemeClr val="bg1">
                            <a:lumMod val="50000"/>
                          </a:schemeClr>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43441">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43441">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2007-09</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49%</a:t>
                      </a:r>
                      <a:endParaRPr lang="en-US" sz="1400" baseline="0" dirty="0">
                        <a:solidFill>
                          <a:srgbClr val="660066"/>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2007</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66%</a:t>
                      </a:r>
                      <a:endParaRPr lang="en-US" sz="1400" baseline="0" dirty="0">
                        <a:solidFill>
                          <a:srgbClr val="660066"/>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2007</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73%</a:t>
                      </a:r>
                      <a:endParaRPr lang="en-US" sz="1400" baseline="0" dirty="0">
                        <a:solidFill>
                          <a:srgbClr val="660066"/>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2007/08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33%</a:t>
                      </a:r>
                      <a:endParaRPr lang="en-US" sz="1400" baseline="0" dirty="0">
                        <a:solidFill>
                          <a:srgbClr val="660066"/>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r>
            </a:tbl>
          </a:graphicData>
        </a:graphic>
      </p:graphicFrame>
      <p:cxnSp>
        <p:nvCxnSpPr>
          <p:cNvPr id="9" name="Straight Connector 8"/>
          <p:cNvCxnSpPr/>
          <p:nvPr/>
        </p:nvCxnSpPr>
        <p:spPr bwMode="auto">
          <a:xfrm>
            <a:off x="1550959"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0" name="Straight Connector 9"/>
          <p:cNvCxnSpPr/>
          <p:nvPr/>
        </p:nvCxnSpPr>
        <p:spPr bwMode="auto">
          <a:xfrm>
            <a:off x="1557997"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1" name="Straight Connector 10"/>
          <p:cNvCxnSpPr/>
          <p:nvPr/>
        </p:nvCxnSpPr>
        <p:spPr bwMode="auto">
          <a:xfrm>
            <a:off x="3482077"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2" name="Straight Connector 11"/>
          <p:cNvCxnSpPr/>
          <p:nvPr/>
        </p:nvCxnSpPr>
        <p:spPr bwMode="auto">
          <a:xfrm>
            <a:off x="3486769"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3" name="Straight Connector 12"/>
          <p:cNvCxnSpPr/>
          <p:nvPr/>
        </p:nvCxnSpPr>
        <p:spPr bwMode="auto">
          <a:xfrm>
            <a:off x="5413195"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4" name="Straight Connector 13"/>
          <p:cNvCxnSpPr/>
          <p:nvPr/>
        </p:nvCxnSpPr>
        <p:spPr bwMode="auto">
          <a:xfrm>
            <a:off x="5415541"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5" name="Straight Connector 14"/>
          <p:cNvCxnSpPr/>
          <p:nvPr/>
        </p:nvCxnSpPr>
        <p:spPr bwMode="auto">
          <a:xfrm>
            <a:off x="7344312"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6" name="Straight Connector 15"/>
          <p:cNvCxnSpPr/>
          <p:nvPr/>
        </p:nvCxnSpPr>
        <p:spPr bwMode="auto">
          <a:xfrm>
            <a:off x="7344312"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25" name="TextBox 24"/>
          <p:cNvSpPr txBox="1"/>
          <p:nvPr/>
        </p:nvSpPr>
        <p:spPr>
          <a:xfrm>
            <a:off x="3647534" y="509894"/>
            <a:ext cx="4727428" cy="457201"/>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Domain Ranking 30</a:t>
            </a:r>
            <a:endParaRPr lang="en-US" dirty="0">
              <a:latin typeface="Kartika" panose="02020503030404060203" pitchFamily="18" charset="0"/>
              <a:cs typeface="Kartika" panose="02020503030404060203" pitchFamily="18" charset="0"/>
            </a:endParaRPr>
          </a:p>
        </p:txBody>
      </p:sp>
    </p:spTree>
    <p:extLst>
      <p:ext uri="{BB962C8B-B14F-4D97-AF65-F5344CB8AC3E}">
        <p14:creationId xmlns:p14="http://schemas.microsoft.com/office/powerpoint/2010/main" val="1610345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029041453"/>
              </p:ext>
            </p:extLst>
          </p:nvPr>
        </p:nvGraphicFramePr>
        <p:xfrm>
          <a:off x="1295400" y="1828800"/>
          <a:ext cx="7732421" cy="3275183"/>
        </p:xfrm>
        <a:graphic>
          <a:graphicData uri="http://schemas.openxmlformats.org/drawingml/2006/table">
            <a:tbl>
              <a:tblPr firstRow="1" bandRow="1">
                <a:tableStyleId>{00A15C55-8517-42AA-B614-E9B94910E393}</a:tableStyleId>
              </a:tblPr>
              <a:tblGrid>
                <a:gridCol w="950363"/>
                <a:gridCol w="1121581"/>
                <a:gridCol w="836512"/>
                <a:gridCol w="1163610"/>
                <a:gridCol w="737116"/>
                <a:gridCol w="1295529"/>
                <a:gridCol w="853589"/>
                <a:gridCol w="774121"/>
              </a:tblGrid>
              <a:tr h="308339">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rgbClr val="336699"/>
                          </a:solidFill>
                          <a:latin typeface="Kartika" panose="02020503030404060203" pitchFamily="18" charset="0"/>
                          <a:cs typeface="Kartika" panose="02020503030404060203" pitchFamily="18" charset="0"/>
                        </a:rPr>
                        <a:t>FLORIDA</a:t>
                      </a:r>
                    </a:p>
                    <a:p>
                      <a:pPr algn="l"/>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955852">
                <a:tc gridSpan="2">
                  <a:txBody>
                    <a:bodyPr/>
                    <a:lstStyle/>
                    <a:p>
                      <a:pPr algn="ctr"/>
                      <a:r>
                        <a:rPr lang="en-US" sz="1400" baseline="0" dirty="0" smtClean="0">
                          <a:solidFill>
                            <a:srgbClr val="1852A8"/>
                          </a:solidFill>
                          <a:latin typeface="Kartika" panose="02020503030404060203" pitchFamily="18" charset="0"/>
                          <a:cs typeface="Kartika" panose="02020503030404060203" pitchFamily="18" charset="0"/>
                        </a:rPr>
                        <a:t>Low-birthweight babies</a:t>
                      </a: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1852A8"/>
                          </a:solidFill>
                          <a:latin typeface="Kartika" panose="02020503030404060203" pitchFamily="18" charset="0"/>
                          <a:cs typeface="Kartika" panose="02020503030404060203" pitchFamily="18" charset="0"/>
                        </a:rPr>
                        <a:t>Children without health insurance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1852A8"/>
                          </a:solidFill>
                          <a:latin typeface="Kartika" panose="02020503030404060203" pitchFamily="18" charset="0"/>
                          <a:cs typeface="Kartika" panose="02020503030404060203" pitchFamily="18" charset="0"/>
                        </a:rPr>
                        <a:t>Child and teen deaths per 100,000</a:t>
                      </a: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1852A8"/>
                          </a:solidFill>
                          <a:latin typeface="Kartika" panose="02020503030404060203" pitchFamily="18" charset="0"/>
                          <a:cs typeface="Kartika" panose="02020503030404060203" pitchFamily="18" charset="0"/>
                        </a:rPr>
                        <a:t>Teens who abuse alcohol or drugs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2013-14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62509">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8.7%</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9%</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26</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6%</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43441">
                <a:tc gridSpan="2">
                  <a:txBody>
                    <a:bodyPr/>
                    <a:lstStyle/>
                    <a:p>
                      <a:pPr algn="ctr"/>
                      <a:r>
                        <a:rPr lang="en-US" sz="1200" baseline="0" dirty="0" smtClean="0">
                          <a:solidFill>
                            <a:srgbClr val="336699"/>
                          </a:solidFill>
                          <a:latin typeface="Kartika" panose="02020503030404060203" pitchFamily="18" charset="0"/>
                          <a:cs typeface="Kartika" panose="02020503030404060203" pitchFamily="18" charset="0"/>
                        </a:rPr>
                        <a:t>19,065</a:t>
                      </a:r>
                      <a:r>
                        <a:rPr lang="en-US" sz="120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BABIES</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200" baseline="0" dirty="0" smtClean="0">
                          <a:solidFill>
                            <a:srgbClr val="336699"/>
                          </a:solidFill>
                          <a:latin typeface="Kartika" panose="02020503030404060203" pitchFamily="18" charset="0"/>
                          <a:cs typeface="Kartika" panose="02020503030404060203" pitchFamily="18" charset="0"/>
                        </a:rPr>
                        <a:t>378,000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336699"/>
                          </a:solidFill>
                          <a:latin typeface="Kartika" panose="02020503030404060203" pitchFamily="18" charset="0"/>
                          <a:cs typeface="Kartika" panose="02020503030404060203" pitchFamily="18" charset="0"/>
                        </a:rPr>
                        <a:t>1,131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DEATHS</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336699"/>
                          </a:solidFill>
                          <a:latin typeface="Kartika" panose="02020503030404060203" pitchFamily="18" charset="0"/>
                          <a:cs typeface="Kartika" panose="02020503030404060203" pitchFamily="18" charset="0"/>
                        </a:rPr>
                        <a:t>80,000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TEENS</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43441">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r>
              <a:tr h="343441">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8.8%</a:t>
                      </a:r>
                      <a:endParaRPr lang="en-US" sz="1400" baseline="0" dirty="0">
                        <a:solidFill>
                          <a:srgbClr val="336699"/>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18%</a:t>
                      </a:r>
                      <a:endParaRPr lang="en-US" sz="1400" baseline="0" dirty="0">
                        <a:solidFill>
                          <a:srgbClr val="336699"/>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31</a:t>
                      </a:r>
                      <a:endParaRPr lang="en-US" sz="1400" baseline="0" dirty="0">
                        <a:solidFill>
                          <a:srgbClr val="336699"/>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2007/08</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7%</a:t>
                      </a:r>
                      <a:endParaRPr lang="en-US" sz="1400" baseline="0" dirty="0">
                        <a:solidFill>
                          <a:srgbClr val="336699"/>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r>
            </a:tbl>
          </a:graphicData>
        </a:graphic>
      </p:graphicFrame>
      <p:cxnSp>
        <p:nvCxnSpPr>
          <p:cNvPr id="7" name="Straight Connector 6"/>
          <p:cNvCxnSpPr/>
          <p:nvPr/>
        </p:nvCxnSpPr>
        <p:spPr bwMode="auto">
          <a:xfrm>
            <a:off x="1524000" y="31242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8" name="Straight Connector 7"/>
          <p:cNvCxnSpPr/>
          <p:nvPr/>
        </p:nvCxnSpPr>
        <p:spPr bwMode="auto">
          <a:xfrm>
            <a:off x="1531038" y="35814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9" name="Straight Connector 8"/>
          <p:cNvCxnSpPr/>
          <p:nvPr/>
        </p:nvCxnSpPr>
        <p:spPr bwMode="auto">
          <a:xfrm>
            <a:off x="3455118" y="31242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0" name="Straight Connector 9"/>
          <p:cNvCxnSpPr/>
          <p:nvPr/>
        </p:nvCxnSpPr>
        <p:spPr bwMode="auto">
          <a:xfrm>
            <a:off x="3459810" y="35814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1" name="Straight Connector 10"/>
          <p:cNvCxnSpPr/>
          <p:nvPr/>
        </p:nvCxnSpPr>
        <p:spPr bwMode="auto">
          <a:xfrm>
            <a:off x="5386236" y="31242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2" name="Straight Connector 11"/>
          <p:cNvCxnSpPr/>
          <p:nvPr/>
        </p:nvCxnSpPr>
        <p:spPr bwMode="auto">
          <a:xfrm>
            <a:off x="5388582" y="35814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3" name="Straight Connector 12"/>
          <p:cNvCxnSpPr/>
          <p:nvPr/>
        </p:nvCxnSpPr>
        <p:spPr bwMode="auto">
          <a:xfrm>
            <a:off x="7317353" y="31242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4" name="Straight Connector 13"/>
          <p:cNvCxnSpPr/>
          <p:nvPr/>
        </p:nvCxnSpPr>
        <p:spPr bwMode="auto">
          <a:xfrm>
            <a:off x="7317353" y="35814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23" name="TextBox 22"/>
          <p:cNvSpPr txBox="1"/>
          <p:nvPr/>
        </p:nvSpPr>
        <p:spPr>
          <a:xfrm>
            <a:off x="3647534" y="509894"/>
            <a:ext cx="4727428" cy="457201"/>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Domain Ranking 47</a:t>
            </a:r>
            <a:endParaRPr lang="en-US" dirty="0">
              <a:latin typeface="Kartika" panose="02020503030404060203" pitchFamily="18" charset="0"/>
              <a:cs typeface="Kartika" panose="02020503030404060203" pitchFamily="18" charset="0"/>
            </a:endParaRPr>
          </a:p>
        </p:txBody>
      </p:sp>
      <p:grpSp>
        <p:nvGrpSpPr>
          <p:cNvPr id="24" name="Group 23"/>
          <p:cNvGrpSpPr/>
          <p:nvPr/>
        </p:nvGrpSpPr>
        <p:grpSpPr>
          <a:xfrm>
            <a:off x="1066800" y="-108675"/>
            <a:ext cx="2152196" cy="1687500"/>
            <a:chOff x="6123104" y="1846638"/>
            <a:chExt cx="2263140" cy="2470815"/>
          </a:xfrm>
        </p:grpSpPr>
        <p:pic>
          <p:nvPicPr>
            <p:cNvPr id="25" name="Picture 24" descr="C:\Users\jhodgins\Desktop\KC_health_icon-300.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6123104" y="1846638"/>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6770406" y="3917343"/>
              <a:ext cx="968535" cy="400110"/>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0079C2"/>
                  </a:solidFill>
                  <a:latin typeface="Arial" charset="0"/>
                </a:rPr>
                <a:t>Health</a:t>
              </a:r>
              <a:endParaRPr lang="en-US" sz="2000" b="1" dirty="0">
                <a:solidFill>
                  <a:srgbClr val="0079C2"/>
                </a:solidFill>
                <a:latin typeface="Arial" charset="0"/>
              </a:endParaRPr>
            </a:p>
          </p:txBody>
        </p:sp>
      </p:grpSp>
    </p:spTree>
    <p:extLst>
      <p:ext uri="{BB962C8B-B14F-4D97-AF65-F5344CB8AC3E}">
        <p14:creationId xmlns:p14="http://schemas.microsoft.com/office/powerpoint/2010/main" val="19045038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5307519"/>
              </p:ext>
            </p:extLst>
          </p:nvPr>
        </p:nvGraphicFramePr>
        <p:xfrm>
          <a:off x="1295400" y="1676400"/>
          <a:ext cx="7848601" cy="3145467"/>
        </p:xfrm>
        <a:graphic>
          <a:graphicData uri="http://schemas.openxmlformats.org/drawingml/2006/table">
            <a:tbl>
              <a:tblPr firstRow="1" bandRow="1">
                <a:tableStyleId>{00A15C55-8517-42AA-B614-E9B94910E393}</a:tableStyleId>
              </a:tblPr>
              <a:tblGrid>
                <a:gridCol w="961518"/>
                <a:gridCol w="1134746"/>
                <a:gridCol w="846331"/>
                <a:gridCol w="1177269"/>
                <a:gridCol w="863979"/>
                <a:gridCol w="1217942"/>
                <a:gridCol w="744274"/>
                <a:gridCol w="902542"/>
              </a:tblGrid>
              <a:tr h="296043">
                <a:tc gridSpan="2">
                  <a:txBody>
                    <a:bodyPr/>
                    <a:lstStyle/>
                    <a:p>
                      <a:pPr algn="l"/>
                      <a:r>
                        <a:rPr lang="en-US" sz="1400" b="1" baseline="0" dirty="0" smtClean="0">
                          <a:solidFill>
                            <a:srgbClr val="A50021"/>
                          </a:solidFill>
                          <a:latin typeface="Kartika" panose="02020503030404060203" pitchFamily="18" charset="0"/>
                          <a:cs typeface="Kartika" panose="02020503030404060203" pitchFamily="18" charset="0"/>
                        </a:rPr>
                        <a:t>FLORIDA</a:t>
                      </a: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1124963">
                <a:tc gridSpan="2">
                  <a:txBody>
                    <a:bodyPr/>
                    <a:lstStyle/>
                    <a:p>
                      <a:pPr algn="ctr"/>
                      <a:r>
                        <a:rPr lang="en-US" sz="1400" baseline="0" dirty="0" smtClean="0">
                          <a:solidFill>
                            <a:srgbClr val="B10F32"/>
                          </a:solidFill>
                          <a:latin typeface="Kartika" panose="02020503030404060203" pitchFamily="18" charset="0"/>
                          <a:cs typeface="Kartika" panose="02020503030404060203" pitchFamily="18" charset="0"/>
                        </a:rPr>
                        <a:t>Children in single parent families</a:t>
                      </a: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B10F32"/>
                          </a:solidFill>
                          <a:latin typeface="Kartika" panose="02020503030404060203" pitchFamily="18" charset="0"/>
                          <a:cs typeface="Kartika" panose="02020503030404060203" pitchFamily="18" charset="0"/>
                        </a:rPr>
                        <a:t>Children in families where the household head lacks a high school diploma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B10F32"/>
                          </a:solidFill>
                          <a:latin typeface="Kartika" panose="02020503030404060203" pitchFamily="18" charset="0"/>
                          <a:cs typeface="Kartika" panose="02020503030404060203" pitchFamily="18" charset="0"/>
                        </a:rPr>
                        <a:t>Children living in high poverty areas</a:t>
                      </a: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B10F32"/>
                          </a:solidFill>
                          <a:latin typeface="Kartika" panose="02020503030404060203" pitchFamily="18" charset="0"/>
                          <a:cs typeface="Kartika" panose="02020503030404060203" pitchFamily="18" charset="0"/>
                        </a:rPr>
                        <a:t>Teen births per 1,000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296043">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2014</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2014</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2010-2014</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2014</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44064">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40%</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12%</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15%</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23</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06809">
                <a:tc gridSpan="2">
                  <a:txBody>
                    <a:bodyPr/>
                    <a:lstStyle/>
                    <a:p>
                      <a:r>
                        <a:rPr lang="en-US" sz="1200" baseline="0" dirty="0" smtClean="0">
                          <a:solidFill>
                            <a:srgbClr val="A50021"/>
                          </a:solidFill>
                          <a:latin typeface="Kartika" panose="02020503030404060203" pitchFamily="18" charset="0"/>
                          <a:cs typeface="Kartika" panose="02020503030404060203" pitchFamily="18" charset="0"/>
                        </a:rPr>
                        <a:t>1,547,0000</a:t>
                      </a:r>
                      <a:r>
                        <a:rPr lang="en-US" sz="120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200" baseline="0" dirty="0" smtClean="0">
                          <a:solidFill>
                            <a:srgbClr val="A50021"/>
                          </a:solidFill>
                          <a:latin typeface="Kartika" panose="02020503030404060203" pitchFamily="18" charset="0"/>
                          <a:cs typeface="Kartika" panose="02020503030404060203" pitchFamily="18" charset="0"/>
                        </a:rPr>
                        <a:t>492,000</a:t>
                      </a:r>
                      <a:r>
                        <a:rPr lang="en-US" sz="1200" baseline="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A50021"/>
                          </a:solidFill>
                          <a:latin typeface="Kartika" panose="02020503030404060203" pitchFamily="18" charset="0"/>
                          <a:cs typeface="Kartika" panose="02020503030404060203" pitchFamily="18" charset="0"/>
                        </a:rPr>
                        <a:t>594,000</a:t>
                      </a:r>
                      <a:r>
                        <a:rPr lang="en-US" sz="1200" baseline="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CHILDREN</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A50021"/>
                          </a:solidFill>
                          <a:latin typeface="Kartika" panose="02020503030404060203" pitchFamily="18" charset="0"/>
                          <a:cs typeface="Kartika" panose="02020503030404060203" pitchFamily="18" charset="0"/>
                        </a:rPr>
                        <a:t>12,816</a:t>
                      </a:r>
                      <a:r>
                        <a:rPr lang="en-US" sz="1200" baseline="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BIRTHS</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06809">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WORSENED</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C000"/>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06809">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36%</a:t>
                      </a: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13%</a:t>
                      </a: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2006-10</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8%</a:t>
                      </a: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40</a:t>
                      </a: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r>
            </a:tbl>
          </a:graphicData>
        </a:graphic>
      </p:graphicFrame>
      <p:cxnSp>
        <p:nvCxnSpPr>
          <p:cNvPr id="3" name="Straight Connector 2"/>
          <p:cNvCxnSpPr/>
          <p:nvPr/>
        </p:nvCxnSpPr>
        <p:spPr bwMode="auto">
          <a:xfrm>
            <a:off x="1655134"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4" name="Straight Connector 3"/>
          <p:cNvCxnSpPr/>
          <p:nvPr/>
        </p:nvCxnSpPr>
        <p:spPr bwMode="auto">
          <a:xfrm>
            <a:off x="1662172"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5" name="Straight Connector 4"/>
          <p:cNvCxnSpPr/>
          <p:nvPr/>
        </p:nvCxnSpPr>
        <p:spPr bwMode="auto">
          <a:xfrm>
            <a:off x="3586252"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6" name="Straight Connector 5"/>
          <p:cNvCxnSpPr/>
          <p:nvPr/>
        </p:nvCxnSpPr>
        <p:spPr bwMode="auto">
          <a:xfrm>
            <a:off x="3590944"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7" name="Straight Connector 6"/>
          <p:cNvCxnSpPr/>
          <p:nvPr/>
        </p:nvCxnSpPr>
        <p:spPr bwMode="auto">
          <a:xfrm>
            <a:off x="5517370"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8" name="Straight Connector 7"/>
          <p:cNvCxnSpPr/>
          <p:nvPr/>
        </p:nvCxnSpPr>
        <p:spPr bwMode="auto">
          <a:xfrm>
            <a:off x="5519716"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9" name="Straight Connector 8"/>
          <p:cNvCxnSpPr/>
          <p:nvPr/>
        </p:nvCxnSpPr>
        <p:spPr bwMode="auto">
          <a:xfrm>
            <a:off x="7448487"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0" name="Straight Connector 9"/>
          <p:cNvCxnSpPr/>
          <p:nvPr/>
        </p:nvCxnSpPr>
        <p:spPr bwMode="auto">
          <a:xfrm>
            <a:off x="7448487"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19" name="TextBox 18"/>
          <p:cNvSpPr txBox="1"/>
          <p:nvPr/>
        </p:nvSpPr>
        <p:spPr>
          <a:xfrm>
            <a:off x="3647534" y="509894"/>
            <a:ext cx="4727428" cy="457201"/>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Domain Ranking 35</a:t>
            </a:r>
            <a:endParaRPr lang="en-US" dirty="0">
              <a:latin typeface="Kartika" panose="02020503030404060203" pitchFamily="18" charset="0"/>
              <a:cs typeface="Kartika" panose="02020503030404060203" pitchFamily="18" charset="0"/>
            </a:endParaRPr>
          </a:p>
        </p:txBody>
      </p:sp>
      <p:grpSp>
        <p:nvGrpSpPr>
          <p:cNvPr id="23" name="Group 22"/>
          <p:cNvGrpSpPr/>
          <p:nvPr/>
        </p:nvGrpSpPr>
        <p:grpSpPr>
          <a:xfrm>
            <a:off x="1434251" y="-84495"/>
            <a:ext cx="1497041" cy="1569857"/>
            <a:chOff x="6880860" y="1905000"/>
            <a:chExt cx="2263140" cy="2765286"/>
          </a:xfrm>
        </p:grpSpPr>
        <p:pic>
          <p:nvPicPr>
            <p:cNvPr id="24" name="Picture 5" descr="C:\Users\jhodgins\Desktop\KC_family_icon-200.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6880860" y="1905000"/>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214778" y="3962400"/>
              <a:ext cx="1595309" cy="707886"/>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D31245"/>
                  </a:solidFill>
                  <a:latin typeface="Arial" charset="0"/>
                </a:rPr>
                <a:t>Family and</a:t>
              </a:r>
              <a:br>
                <a:rPr lang="en-US" sz="2000" b="1" dirty="0" smtClean="0">
                  <a:solidFill>
                    <a:srgbClr val="D31245"/>
                  </a:solidFill>
                  <a:latin typeface="Arial" charset="0"/>
                </a:rPr>
              </a:br>
              <a:r>
                <a:rPr lang="en-US" sz="2000" b="1" dirty="0" smtClean="0">
                  <a:solidFill>
                    <a:srgbClr val="D31245"/>
                  </a:solidFill>
                  <a:latin typeface="Arial" charset="0"/>
                </a:rPr>
                <a:t>Community</a:t>
              </a:r>
              <a:endParaRPr lang="en-US" sz="2000" b="1" dirty="0">
                <a:solidFill>
                  <a:srgbClr val="D31245"/>
                </a:solidFill>
                <a:latin typeface="Arial" charset="0"/>
              </a:endParaRPr>
            </a:p>
          </p:txBody>
        </p:sp>
      </p:grpSp>
    </p:spTree>
    <p:extLst>
      <p:ext uri="{BB962C8B-B14F-4D97-AF65-F5344CB8AC3E}">
        <p14:creationId xmlns:p14="http://schemas.microsoft.com/office/powerpoint/2010/main" val="2751317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09600"/>
            <a:ext cx="7696200" cy="1143000"/>
          </a:xfrm>
        </p:spPr>
        <p:txBody>
          <a:bodyPr/>
          <a:lstStyle/>
          <a:p>
            <a:r>
              <a:rPr lang="en-US" dirty="0" smtClean="0"/>
              <a:t>Casey data sources for state rankings</a:t>
            </a:r>
            <a:endParaRPr lang="en-US" dirty="0"/>
          </a:p>
        </p:txBody>
      </p:sp>
      <p:sp>
        <p:nvSpPr>
          <p:cNvPr id="3" name="Content Placeholder 2"/>
          <p:cNvSpPr>
            <a:spLocks noGrp="1"/>
          </p:cNvSpPr>
          <p:nvPr>
            <p:ph idx="1"/>
          </p:nvPr>
        </p:nvSpPr>
        <p:spPr/>
        <p:txBody>
          <a:bodyPr/>
          <a:lstStyle/>
          <a:p>
            <a:pPr marL="0" indent="0">
              <a:buNone/>
            </a:pPr>
            <a:r>
              <a:rPr lang="en-US" dirty="0" smtClean="0"/>
              <a:t>Domain: Economic Well Being</a:t>
            </a:r>
          </a:p>
          <a:p>
            <a:r>
              <a:rPr lang="en-US" dirty="0" smtClean="0"/>
              <a:t>U.S. Census – American Community Survey</a:t>
            </a:r>
          </a:p>
          <a:p>
            <a:pPr lvl="2" eaLnBrk="1" fontAlgn="t" hangingPunct="1"/>
            <a:r>
              <a:rPr lang="en-US" dirty="0"/>
              <a:t>Children in poverty</a:t>
            </a:r>
            <a:endParaRPr lang="en-US" sz="3200" dirty="0"/>
          </a:p>
          <a:p>
            <a:pPr lvl="2" eaLnBrk="1" fontAlgn="auto" hangingPunct="1"/>
            <a:r>
              <a:rPr lang="en-US" dirty="0"/>
              <a:t>Children whose parents lack secure employment</a:t>
            </a:r>
            <a:endParaRPr lang="en-US" sz="3200" dirty="0"/>
          </a:p>
          <a:p>
            <a:pPr lvl="2" eaLnBrk="1" fontAlgn="t" hangingPunct="1"/>
            <a:r>
              <a:rPr lang="en-US" dirty="0"/>
              <a:t>Children living in households with a high housing cost burden</a:t>
            </a:r>
            <a:endParaRPr lang="en-US" sz="3200" dirty="0"/>
          </a:p>
          <a:p>
            <a:pPr lvl="2" eaLnBrk="1" fontAlgn="t" hangingPunct="1"/>
            <a:r>
              <a:rPr lang="en-US" dirty="0"/>
              <a:t>Teens not in school and not working</a:t>
            </a:r>
            <a:endParaRPr lang="en-US" sz="3200" dirty="0"/>
          </a:p>
          <a:p>
            <a:pPr lvl="2"/>
            <a:endParaRPr lang="en-US" dirty="0" smtClean="0"/>
          </a:p>
          <a:p>
            <a:pPr marL="0" indent="0">
              <a:buNone/>
            </a:pPr>
            <a:endParaRPr lang="en-US" dirty="0"/>
          </a:p>
        </p:txBody>
      </p:sp>
    </p:spTree>
    <p:extLst>
      <p:ext uri="{BB962C8B-B14F-4D97-AF65-F5344CB8AC3E}">
        <p14:creationId xmlns:p14="http://schemas.microsoft.com/office/powerpoint/2010/main" val="2872367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152400"/>
            <a:ext cx="7772400" cy="1143000"/>
          </a:xfrm>
        </p:spPr>
        <p:txBody>
          <a:bodyPr/>
          <a:lstStyle/>
          <a:p>
            <a:r>
              <a:rPr lang="en-US" dirty="0"/>
              <a:t>Casey data sources for state rankings</a:t>
            </a:r>
          </a:p>
        </p:txBody>
      </p:sp>
      <p:sp>
        <p:nvSpPr>
          <p:cNvPr id="5" name="Content Placeholder 4"/>
          <p:cNvSpPr>
            <a:spLocks noGrp="1"/>
          </p:cNvSpPr>
          <p:nvPr>
            <p:ph idx="1"/>
          </p:nvPr>
        </p:nvSpPr>
        <p:spPr>
          <a:xfrm>
            <a:off x="1344827" y="1219200"/>
            <a:ext cx="7620000" cy="4114800"/>
          </a:xfrm>
        </p:spPr>
        <p:txBody>
          <a:bodyPr/>
          <a:lstStyle/>
          <a:p>
            <a:pPr marL="0" indent="0">
              <a:buNone/>
            </a:pPr>
            <a:r>
              <a:rPr lang="en-US" dirty="0" smtClean="0"/>
              <a:t>Domain: Education</a:t>
            </a:r>
          </a:p>
          <a:p>
            <a:r>
              <a:rPr lang="en-US" dirty="0"/>
              <a:t>U.S. Census – American Community </a:t>
            </a:r>
            <a:r>
              <a:rPr lang="en-US" dirty="0" smtClean="0"/>
              <a:t>Survey</a:t>
            </a:r>
          </a:p>
          <a:p>
            <a:pPr lvl="2" eaLnBrk="1" fontAlgn="t" hangingPunct="1"/>
            <a:r>
              <a:rPr lang="en-US" dirty="0"/>
              <a:t>Children not attending preschool</a:t>
            </a:r>
            <a:endParaRPr lang="en-US" sz="3200" dirty="0"/>
          </a:p>
          <a:p>
            <a:pPr eaLnBrk="1" fontAlgn="auto" hangingPunct="1"/>
            <a:r>
              <a:rPr lang="en-US" dirty="0" smtClean="0"/>
              <a:t>U.S. DoE, National Center for Educational Statistics, National Assessment of Educational Progress </a:t>
            </a:r>
          </a:p>
          <a:p>
            <a:pPr lvl="2" eaLnBrk="1" fontAlgn="auto" hangingPunct="1"/>
            <a:r>
              <a:rPr lang="en-US" dirty="0" smtClean="0"/>
              <a:t>Fourth </a:t>
            </a:r>
            <a:r>
              <a:rPr lang="en-US" dirty="0"/>
              <a:t>graders not proficient in </a:t>
            </a:r>
            <a:r>
              <a:rPr lang="en-US" dirty="0" smtClean="0"/>
              <a:t>reading</a:t>
            </a:r>
          </a:p>
          <a:p>
            <a:pPr lvl="2" eaLnBrk="1" fontAlgn="auto" hangingPunct="1"/>
            <a:r>
              <a:rPr lang="en-US" dirty="0" smtClean="0"/>
              <a:t>Eighth </a:t>
            </a:r>
            <a:r>
              <a:rPr lang="en-US" dirty="0"/>
              <a:t>graders not proficient in </a:t>
            </a:r>
            <a:r>
              <a:rPr lang="en-US" dirty="0" smtClean="0"/>
              <a:t>math</a:t>
            </a:r>
          </a:p>
          <a:p>
            <a:pPr eaLnBrk="1" fontAlgn="auto" hangingPunct="1"/>
            <a:r>
              <a:rPr lang="en-US" dirty="0" smtClean="0"/>
              <a:t>U.S. DoE,</a:t>
            </a:r>
            <a:r>
              <a:rPr lang="en-US" dirty="0"/>
              <a:t> National Center for Educational Statistics,</a:t>
            </a:r>
            <a:r>
              <a:rPr lang="en-US" dirty="0" smtClean="0"/>
              <a:t> Common Core of Data</a:t>
            </a:r>
            <a:endParaRPr lang="en-US" dirty="0"/>
          </a:p>
          <a:p>
            <a:pPr lvl="1" eaLnBrk="1" fontAlgn="t" hangingPunct="1"/>
            <a:r>
              <a:rPr lang="en-US" dirty="0"/>
              <a:t>High school students not graduating on time</a:t>
            </a:r>
            <a:endParaRPr lang="en-US" sz="3600" dirty="0"/>
          </a:p>
          <a:p>
            <a:pPr lvl="1"/>
            <a:endParaRPr lang="en-US" dirty="0"/>
          </a:p>
          <a:p>
            <a:pPr lvl="2"/>
            <a:endParaRPr lang="en-US" dirty="0" smtClean="0"/>
          </a:p>
          <a:p>
            <a:pPr lvl="1"/>
            <a:endParaRPr lang="en-US" dirty="0"/>
          </a:p>
        </p:txBody>
      </p:sp>
    </p:spTree>
    <p:extLst>
      <p:ext uri="{BB962C8B-B14F-4D97-AF65-F5344CB8AC3E}">
        <p14:creationId xmlns:p14="http://schemas.microsoft.com/office/powerpoint/2010/main" val="1058273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298966"/>
            <a:ext cx="6629400" cy="1143000"/>
          </a:xfrm>
        </p:spPr>
        <p:txBody>
          <a:bodyPr/>
          <a:lstStyle/>
          <a:p>
            <a:r>
              <a:rPr lang="en-US" dirty="0"/>
              <a:t>Casey data sources for state rankings</a:t>
            </a:r>
          </a:p>
        </p:txBody>
      </p:sp>
      <p:sp>
        <p:nvSpPr>
          <p:cNvPr id="5" name="Content Placeholder 4"/>
          <p:cNvSpPr>
            <a:spLocks noGrp="1"/>
          </p:cNvSpPr>
          <p:nvPr>
            <p:ph idx="1"/>
          </p:nvPr>
        </p:nvSpPr>
        <p:spPr>
          <a:xfrm>
            <a:off x="1371600" y="1464620"/>
            <a:ext cx="7772400" cy="4114800"/>
          </a:xfrm>
        </p:spPr>
        <p:txBody>
          <a:bodyPr/>
          <a:lstStyle/>
          <a:p>
            <a:pPr marL="0" indent="0">
              <a:buNone/>
            </a:pPr>
            <a:r>
              <a:rPr lang="en-US" dirty="0" smtClean="0"/>
              <a:t>Domain:  Health</a:t>
            </a:r>
          </a:p>
          <a:p>
            <a:r>
              <a:rPr lang="en-US" dirty="0" smtClean="0"/>
              <a:t>CDC, National Center for Health Statistics, Vital Statistics </a:t>
            </a:r>
          </a:p>
          <a:p>
            <a:pPr lvl="2"/>
            <a:r>
              <a:rPr lang="en-US" dirty="0" smtClean="0"/>
              <a:t>Low-birthweight babies</a:t>
            </a:r>
          </a:p>
          <a:p>
            <a:pPr lvl="2"/>
            <a:r>
              <a:rPr lang="en-US" dirty="0" smtClean="0"/>
              <a:t>Child and teen deaths*</a:t>
            </a:r>
          </a:p>
          <a:p>
            <a:r>
              <a:rPr lang="en-US" dirty="0"/>
              <a:t>U.S. Census – American Community Survey</a:t>
            </a:r>
          </a:p>
          <a:p>
            <a:pPr lvl="1"/>
            <a:r>
              <a:rPr lang="en-US" dirty="0" smtClean="0"/>
              <a:t>Children without health insurance</a:t>
            </a:r>
          </a:p>
          <a:p>
            <a:r>
              <a:rPr lang="en-US" dirty="0" smtClean="0"/>
              <a:t>U.S. SAMHSA National Survey on Drug Use and Health</a:t>
            </a:r>
          </a:p>
          <a:p>
            <a:pPr lvl="1"/>
            <a:r>
              <a:rPr lang="en-US" dirty="0" smtClean="0"/>
              <a:t>Teens who abuse alcohol or drugs</a:t>
            </a:r>
            <a:endParaRPr lang="en-US" dirty="0"/>
          </a:p>
        </p:txBody>
      </p:sp>
      <p:sp>
        <p:nvSpPr>
          <p:cNvPr id="6" name="TextBox 5"/>
          <p:cNvSpPr txBox="1"/>
          <p:nvPr/>
        </p:nvSpPr>
        <p:spPr>
          <a:xfrm>
            <a:off x="1371600" y="6488668"/>
            <a:ext cx="4968091" cy="369332"/>
          </a:xfrm>
          <a:prstGeom prst="rect">
            <a:avLst/>
          </a:prstGeom>
          <a:noFill/>
        </p:spPr>
        <p:txBody>
          <a:bodyPr wrap="none" rtlCol="0">
            <a:spAutoFit/>
          </a:bodyPr>
          <a:lstStyle/>
          <a:p>
            <a:r>
              <a:rPr lang="en-US" sz="1800" dirty="0" smtClean="0"/>
              <a:t>*uses ACS population data as the denominator</a:t>
            </a:r>
            <a:endParaRPr lang="en-US" sz="1800" dirty="0"/>
          </a:p>
        </p:txBody>
      </p:sp>
    </p:spTree>
    <p:extLst>
      <p:ext uri="{BB962C8B-B14F-4D97-AF65-F5344CB8AC3E}">
        <p14:creationId xmlns:p14="http://schemas.microsoft.com/office/powerpoint/2010/main" val="2531118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0" y="381000"/>
            <a:ext cx="6629400" cy="1143000"/>
          </a:xfrm>
        </p:spPr>
        <p:txBody>
          <a:bodyPr/>
          <a:lstStyle/>
          <a:p>
            <a:r>
              <a:rPr lang="en-US" dirty="0"/>
              <a:t>Casey data sources for state rankings</a:t>
            </a:r>
          </a:p>
        </p:txBody>
      </p:sp>
      <p:sp>
        <p:nvSpPr>
          <p:cNvPr id="5" name="Content Placeholder 4"/>
          <p:cNvSpPr>
            <a:spLocks noGrp="1"/>
          </p:cNvSpPr>
          <p:nvPr>
            <p:ph idx="1"/>
          </p:nvPr>
        </p:nvSpPr>
        <p:spPr>
          <a:xfrm>
            <a:off x="1371600" y="1752600"/>
            <a:ext cx="7620000" cy="4114800"/>
          </a:xfrm>
        </p:spPr>
        <p:txBody>
          <a:bodyPr/>
          <a:lstStyle/>
          <a:p>
            <a:pPr marL="0" indent="0">
              <a:buNone/>
            </a:pPr>
            <a:r>
              <a:rPr lang="en-US" dirty="0" smtClean="0"/>
              <a:t>Domain: Family &amp; Community</a:t>
            </a:r>
          </a:p>
          <a:p>
            <a:r>
              <a:rPr lang="en-US" dirty="0"/>
              <a:t>U.S. Census – American Community Survey</a:t>
            </a:r>
          </a:p>
          <a:p>
            <a:pPr lvl="2"/>
            <a:r>
              <a:rPr lang="en-US" dirty="0" smtClean="0"/>
              <a:t>Children in single – parent families</a:t>
            </a:r>
          </a:p>
          <a:p>
            <a:pPr lvl="2"/>
            <a:r>
              <a:rPr lang="en-US" dirty="0" smtClean="0"/>
              <a:t>Children in families where the household head lacks a high school diploma</a:t>
            </a:r>
          </a:p>
          <a:p>
            <a:pPr lvl="2"/>
            <a:r>
              <a:rPr lang="en-US" dirty="0" smtClean="0"/>
              <a:t>Children living in high – poverty areas</a:t>
            </a:r>
          </a:p>
          <a:p>
            <a:r>
              <a:rPr lang="en-US" dirty="0"/>
              <a:t>CDC, National Center for Health Statistics, Vital Statistics </a:t>
            </a:r>
          </a:p>
          <a:p>
            <a:pPr lvl="1"/>
            <a:r>
              <a:rPr lang="en-US" dirty="0" smtClean="0"/>
              <a:t>Teen births*</a:t>
            </a:r>
          </a:p>
          <a:p>
            <a:pPr lvl="1"/>
            <a:endParaRPr lang="en-US" dirty="0"/>
          </a:p>
        </p:txBody>
      </p:sp>
      <p:sp>
        <p:nvSpPr>
          <p:cNvPr id="6" name="TextBox 5"/>
          <p:cNvSpPr txBox="1"/>
          <p:nvPr/>
        </p:nvSpPr>
        <p:spPr>
          <a:xfrm>
            <a:off x="1371600" y="6488668"/>
            <a:ext cx="4968091" cy="369332"/>
          </a:xfrm>
          <a:prstGeom prst="rect">
            <a:avLst/>
          </a:prstGeom>
          <a:noFill/>
        </p:spPr>
        <p:txBody>
          <a:bodyPr wrap="none" rtlCol="0">
            <a:spAutoFit/>
          </a:bodyPr>
          <a:lstStyle/>
          <a:p>
            <a:r>
              <a:rPr lang="en-US" sz="1800" dirty="0" smtClean="0"/>
              <a:t>*uses ACS population data as the denominator</a:t>
            </a:r>
            <a:endParaRPr lang="en-US" sz="1800" dirty="0"/>
          </a:p>
        </p:txBody>
      </p:sp>
    </p:spTree>
    <p:extLst>
      <p:ext uri="{BB962C8B-B14F-4D97-AF65-F5344CB8AC3E}">
        <p14:creationId xmlns:p14="http://schemas.microsoft.com/office/powerpoint/2010/main" val="3537681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how is national v. Florida data different?</a:t>
            </a:r>
            <a:endParaRPr lang="en-US" dirty="0"/>
          </a:p>
        </p:txBody>
      </p:sp>
      <p:sp>
        <p:nvSpPr>
          <p:cNvPr id="3" name="Content Placeholder 2"/>
          <p:cNvSpPr>
            <a:spLocks noGrp="1"/>
          </p:cNvSpPr>
          <p:nvPr>
            <p:ph idx="1"/>
          </p:nvPr>
        </p:nvSpPr>
        <p:spPr/>
        <p:txBody>
          <a:bodyPr/>
          <a:lstStyle/>
          <a:p>
            <a:r>
              <a:rPr lang="en-US" dirty="0" smtClean="0"/>
              <a:t>Casey can only use sources of data that are directly comparable for state to state comparisons</a:t>
            </a:r>
          </a:p>
          <a:p>
            <a:r>
              <a:rPr lang="en-US" dirty="0" smtClean="0"/>
              <a:t>Florida data is more current, typically</a:t>
            </a:r>
          </a:p>
          <a:p>
            <a:r>
              <a:rPr lang="en-US" dirty="0" smtClean="0"/>
              <a:t>There is a greater variety of data sources available</a:t>
            </a:r>
          </a:p>
          <a:p>
            <a:r>
              <a:rPr lang="en-US" dirty="0" smtClean="0"/>
              <a:t>We can tailor our efforts to the issues are most salient here</a:t>
            </a:r>
          </a:p>
          <a:p>
            <a:r>
              <a:rPr lang="en-US" dirty="0" smtClean="0"/>
              <a:t>We can get data down to the county level</a:t>
            </a:r>
          </a:p>
          <a:p>
            <a:endParaRPr lang="en-US" dirty="0"/>
          </a:p>
        </p:txBody>
      </p:sp>
    </p:spTree>
    <p:extLst>
      <p:ext uri="{BB962C8B-B14F-4D97-AF65-F5344CB8AC3E}">
        <p14:creationId xmlns:p14="http://schemas.microsoft.com/office/powerpoint/2010/main" val="32890956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Florida KIDS COUNT</a:t>
            </a:r>
            <a:endParaRPr lang="en-US" dirty="0"/>
          </a:p>
        </p:txBody>
      </p:sp>
      <p:sp>
        <p:nvSpPr>
          <p:cNvPr id="3" name="Content Placeholder 2"/>
          <p:cNvSpPr>
            <a:spLocks noGrp="1"/>
          </p:cNvSpPr>
          <p:nvPr>
            <p:ph idx="1"/>
          </p:nvPr>
        </p:nvSpPr>
        <p:spPr>
          <a:xfrm>
            <a:off x="1524000" y="1716258"/>
            <a:ext cx="7239000" cy="4114800"/>
          </a:xfrm>
        </p:spPr>
        <p:txBody>
          <a:bodyPr/>
          <a:lstStyle/>
          <a:p>
            <a:pPr marL="0" indent="0">
              <a:buNone/>
            </a:pPr>
            <a:r>
              <a:rPr lang="en-US" dirty="0" smtClean="0"/>
              <a:t>In addition to the annual Data Book Casey publishes directly, Florida KIDS COUNT produces topical and geographically-specific briefs for planning and increasing awareness, such as:</a:t>
            </a:r>
          </a:p>
          <a:p>
            <a:pPr lvl="1"/>
            <a:r>
              <a:rPr lang="en-US" dirty="0" smtClean="0"/>
              <a:t>Children’s health insurance coverage</a:t>
            </a:r>
          </a:p>
          <a:p>
            <a:pPr lvl="1"/>
            <a:r>
              <a:rPr lang="en-US" dirty="0" smtClean="0"/>
              <a:t>Parental incarceration</a:t>
            </a:r>
          </a:p>
          <a:p>
            <a:pPr lvl="1"/>
            <a:r>
              <a:rPr lang="en-US" i="1" dirty="0" smtClean="0"/>
              <a:t>What Would It Take Florida</a:t>
            </a:r>
            <a:r>
              <a:rPr lang="en-US" dirty="0" smtClean="0"/>
              <a:t>?</a:t>
            </a:r>
          </a:p>
          <a:p>
            <a:pPr lvl="1"/>
            <a:endParaRPr lang="en-US" dirty="0"/>
          </a:p>
        </p:txBody>
      </p:sp>
      <p:sp>
        <p:nvSpPr>
          <p:cNvPr id="4" name="TextBox 3"/>
          <p:cNvSpPr txBox="1"/>
          <p:nvPr/>
        </p:nvSpPr>
        <p:spPr>
          <a:xfrm>
            <a:off x="1749287" y="6172200"/>
            <a:ext cx="3709670" cy="461665"/>
          </a:xfrm>
          <a:prstGeom prst="rect">
            <a:avLst/>
          </a:prstGeom>
          <a:noFill/>
        </p:spPr>
        <p:txBody>
          <a:bodyPr wrap="none" rtlCol="0">
            <a:spAutoFit/>
          </a:bodyPr>
          <a:lstStyle/>
          <a:p>
            <a:r>
              <a:rPr lang="en-US" dirty="0"/>
              <a:t>http://floridakidscount.org/</a:t>
            </a:r>
          </a:p>
        </p:txBody>
      </p:sp>
    </p:spTree>
    <p:extLst>
      <p:ext uri="{BB962C8B-B14F-4D97-AF65-F5344CB8AC3E}">
        <p14:creationId xmlns:p14="http://schemas.microsoft.com/office/powerpoint/2010/main" val="2761741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14223" r="59778"/>
          <a:stretch/>
        </p:blipFill>
        <p:spPr>
          <a:xfrm>
            <a:off x="0" y="-2514600"/>
            <a:ext cx="9220200" cy="10287000"/>
          </a:xfrm>
          <a:prstGeom prst="rect">
            <a:avLst/>
          </a:prstGeom>
        </p:spPr>
      </p:pic>
    </p:spTree>
    <p:extLst>
      <p:ext uri="{BB962C8B-B14F-4D97-AF65-F5344CB8AC3E}">
        <p14:creationId xmlns:p14="http://schemas.microsoft.com/office/powerpoint/2010/main" val="3811494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Annie E. Casey &amp; KIDS COUNT overview – national perspective</a:t>
            </a:r>
          </a:p>
          <a:p>
            <a:r>
              <a:rPr lang="en-US" dirty="0" smtClean="0"/>
              <a:t>Florida KIDS COUNT – how it differs</a:t>
            </a:r>
            <a:endParaRPr lang="en-US" dirty="0"/>
          </a:p>
          <a:p>
            <a:r>
              <a:rPr lang="en-US" dirty="0" smtClean="0"/>
              <a:t>Technology Workgroup</a:t>
            </a:r>
            <a:endParaRPr lang="en-US" dirty="0"/>
          </a:p>
          <a:p>
            <a:pPr lvl="1"/>
            <a:r>
              <a:rPr lang="en-US" dirty="0" smtClean="0"/>
              <a:t>What </a:t>
            </a:r>
            <a:r>
              <a:rPr lang="en-US" dirty="0" smtClean="0"/>
              <a:t>are other states doing? Portal? Dashboard? Both?</a:t>
            </a:r>
            <a:endParaRPr lang="en-US" dirty="0" smtClean="0"/>
          </a:p>
        </p:txBody>
      </p:sp>
    </p:spTree>
    <p:extLst>
      <p:ext uri="{BB962C8B-B14F-4D97-AF65-F5344CB8AC3E}">
        <p14:creationId xmlns:p14="http://schemas.microsoft.com/office/powerpoint/2010/main" val="22248272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Florida Data Book</a:t>
            </a:r>
            <a:endParaRPr lang="en-US" dirty="0"/>
          </a:p>
        </p:txBody>
      </p:sp>
      <p:sp>
        <p:nvSpPr>
          <p:cNvPr id="3" name="Content Placeholder 2"/>
          <p:cNvSpPr>
            <a:spLocks noGrp="1"/>
          </p:cNvSpPr>
          <p:nvPr>
            <p:ph idx="1"/>
          </p:nvPr>
        </p:nvSpPr>
        <p:spPr>
          <a:xfrm>
            <a:off x="1524000" y="1524000"/>
            <a:ext cx="7086600" cy="4114800"/>
          </a:xfrm>
        </p:spPr>
        <p:txBody>
          <a:bodyPr/>
          <a:lstStyle/>
          <a:p>
            <a:r>
              <a:rPr lang="en-US" dirty="0" smtClean="0"/>
              <a:t>Provides state and county level profiles including data on population demographics, economic well-being, educational attainment, health indicators and risk factors.</a:t>
            </a:r>
          </a:p>
          <a:p>
            <a:r>
              <a:rPr lang="en-US" dirty="0" smtClean="0"/>
              <a:t>Uses publicly </a:t>
            </a:r>
            <a:r>
              <a:rPr lang="en-US" dirty="0"/>
              <a:t>available data </a:t>
            </a:r>
            <a:r>
              <a:rPr lang="en-US" dirty="0" smtClean="0"/>
              <a:t>from national sources including the U.S. Census as well as state and county level data from sources such as the Department of Juvenile Justice, the Office of Economic and Demographic Research and the Florida Department of Health.</a:t>
            </a:r>
            <a:endParaRPr lang="en-US" dirty="0"/>
          </a:p>
        </p:txBody>
      </p:sp>
    </p:spTree>
    <p:extLst>
      <p:ext uri="{BB962C8B-B14F-4D97-AF65-F5344CB8AC3E}">
        <p14:creationId xmlns:p14="http://schemas.microsoft.com/office/powerpoint/2010/main" val="17658415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the 1/30 Cabinet Meeting they adopted the following indicators: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Percent of low birthweight babies</a:t>
            </a:r>
          </a:p>
          <a:p>
            <a:pPr marL="514350" indent="-514350">
              <a:buFont typeface="+mj-lt"/>
              <a:buAutoNum type="arabicPeriod"/>
            </a:pPr>
            <a:r>
              <a:rPr lang="en-US" dirty="0" smtClean="0"/>
              <a:t>Percent of eligible 3 and 4 year old children in school</a:t>
            </a:r>
          </a:p>
          <a:p>
            <a:pPr marL="514350" indent="-514350">
              <a:buFont typeface="+mj-lt"/>
              <a:buAutoNum type="arabicPeriod"/>
            </a:pPr>
            <a:r>
              <a:rPr lang="en-US" dirty="0" smtClean="0"/>
              <a:t>Percent of children living at or below 120% of the federal poverty level</a:t>
            </a:r>
          </a:p>
          <a:p>
            <a:pPr marL="514350" indent="-514350">
              <a:buFont typeface="+mj-lt"/>
              <a:buAutoNum type="arabicPeriod"/>
            </a:pPr>
            <a:r>
              <a:rPr lang="en-US" dirty="0" smtClean="0"/>
              <a:t>Percent of infants and toddlers without health insurance</a:t>
            </a:r>
          </a:p>
          <a:p>
            <a:pPr marL="514350" indent="-514350">
              <a:buFont typeface="+mj-lt"/>
              <a:buAutoNum type="arabicPeriod"/>
            </a:pPr>
            <a:r>
              <a:rPr lang="en-US" dirty="0" smtClean="0"/>
              <a:t>Children under 12 years old at the age of first arrest</a:t>
            </a:r>
            <a:endParaRPr lang="en-US" dirty="0"/>
          </a:p>
        </p:txBody>
      </p:sp>
    </p:spTree>
    <p:extLst>
      <p:ext uri="{BB962C8B-B14F-4D97-AF65-F5344CB8AC3E}">
        <p14:creationId xmlns:p14="http://schemas.microsoft.com/office/powerpoint/2010/main" val="7720740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the 1/30 Cabinet Meeting they adopted the following indicators:</a:t>
            </a:r>
          </a:p>
        </p:txBody>
      </p:sp>
      <p:sp>
        <p:nvSpPr>
          <p:cNvPr id="3" name="Content Placeholder 2"/>
          <p:cNvSpPr>
            <a:spLocks noGrp="1"/>
          </p:cNvSpPr>
          <p:nvPr>
            <p:ph idx="1"/>
          </p:nvPr>
        </p:nvSpPr>
        <p:spPr/>
        <p:txBody>
          <a:bodyPr/>
          <a:lstStyle/>
          <a:p>
            <a:pPr marL="514350" indent="-514350">
              <a:buFont typeface="+mj-lt"/>
              <a:buAutoNum type="arabicPeriod" startAt="6"/>
            </a:pPr>
            <a:r>
              <a:rPr lang="en-US" dirty="0" smtClean="0"/>
              <a:t>Percent of children with verified maltreatment without additional reports in the following six months</a:t>
            </a:r>
          </a:p>
          <a:p>
            <a:pPr marL="514350" indent="-514350">
              <a:buFont typeface="+mj-lt"/>
              <a:buAutoNum type="arabicPeriod" startAt="6"/>
            </a:pPr>
            <a:r>
              <a:rPr lang="en-US" dirty="0" smtClean="0"/>
              <a:t>Percent of children with intellectual disabilities in out-of-home care</a:t>
            </a:r>
          </a:p>
          <a:p>
            <a:pPr marL="514350" indent="-514350">
              <a:buFont typeface="+mj-lt"/>
              <a:buAutoNum type="arabicPeriod" startAt="6"/>
            </a:pPr>
            <a:r>
              <a:rPr lang="en-US" dirty="0" smtClean="0"/>
              <a:t>Percent of children who attain proficiency in their 4</a:t>
            </a:r>
            <a:r>
              <a:rPr lang="en-US" baseline="30000" dirty="0" smtClean="0"/>
              <a:t>th</a:t>
            </a:r>
            <a:r>
              <a:rPr lang="en-US" dirty="0" smtClean="0"/>
              <a:t> grade reading</a:t>
            </a:r>
          </a:p>
          <a:p>
            <a:pPr marL="514350" indent="-514350">
              <a:buFont typeface="+mj-lt"/>
              <a:buAutoNum type="arabicPeriod" startAt="6"/>
            </a:pPr>
            <a:r>
              <a:rPr lang="en-US" dirty="0" smtClean="0"/>
              <a:t> Number of preventable child deaths</a:t>
            </a:r>
          </a:p>
          <a:p>
            <a:pPr marL="0" indent="0">
              <a:buNone/>
            </a:pPr>
            <a:endParaRPr lang="en-US" dirty="0"/>
          </a:p>
        </p:txBody>
      </p:sp>
    </p:spTree>
    <p:extLst>
      <p:ext uri="{BB962C8B-B14F-4D97-AF65-F5344CB8AC3E}">
        <p14:creationId xmlns:p14="http://schemas.microsoft.com/office/powerpoint/2010/main" val="1915964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might a dashboard using local data look like?</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117542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 name="Picture 5" descr="C:\Users\jhodgins\Desktop\KC_economic_icon-3295.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1371600" y="-17584"/>
            <a:ext cx="1600200" cy="12625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p:cNvGraphicFramePr>
            <a:graphicFrameLocks noGrp="1"/>
          </p:cNvGraphicFramePr>
          <p:nvPr>
            <p:extLst>
              <p:ext uri="{D42A27DB-BD31-4B8C-83A1-F6EECF244321}">
                <p14:modId xmlns:p14="http://schemas.microsoft.com/office/powerpoint/2010/main" val="1408856683"/>
              </p:ext>
            </p:extLst>
          </p:nvPr>
        </p:nvGraphicFramePr>
        <p:xfrm>
          <a:off x="1312955" y="1828800"/>
          <a:ext cx="7831045" cy="3487460"/>
        </p:xfrm>
        <a:graphic>
          <a:graphicData uri="http://schemas.openxmlformats.org/drawingml/2006/table">
            <a:tbl>
              <a:tblPr firstRow="1" bandRow="1">
                <a:tableStyleId>{00A15C55-8517-42AA-B614-E9B94910E393}</a:tableStyleId>
              </a:tblPr>
              <a:tblGrid>
                <a:gridCol w="971550"/>
                <a:gridCol w="763495"/>
                <a:gridCol w="1238251"/>
                <a:gridCol w="742949"/>
                <a:gridCol w="1200151"/>
                <a:gridCol w="933449"/>
                <a:gridCol w="1009650"/>
                <a:gridCol w="971550"/>
              </a:tblGrid>
              <a:tr h="308339">
                <a:tc gridSpan="2">
                  <a:txBody>
                    <a:bodyPr/>
                    <a:lstStyle/>
                    <a:p>
                      <a:pPr algn="l"/>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955852">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Children in poverty</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Unemployment Rate</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Children living in areas of concentrated poverty</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High housing cost burden</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2010-2015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62509">
                <a:tc gridSpan="2">
                  <a:txBody>
                    <a:bodyPr/>
                    <a:lstStyle/>
                    <a:p>
                      <a:pPr algn="ctr"/>
                      <a:r>
                        <a:rPr lang="en-US" sz="2400" dirty="0" smtClean="0">
                          <a:solidFill>
                            <a:srgbClr val="009999"/>
                          </a:solidFill>
                          <a:latin typeface="Kartika" panose="02020503030404060203" pitchFamily="18" charset="0"/>
                          <a:cs typeface="Kartika" panose="02020503030404060203" pitchFamily="18" charset="0"/>
                        </a:rPr>
                        <a:t>24.2%</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009999"/>
                          </a:solidFill>
                          <a:latin typeface="Kartika" panose="02020503030404060203" pitchFamily="18" charset="0"/>
                          <a:cs typeface="Kartika" panose="02020503030404060203" pitchFamily="18" charset="0"/>
                        </a:rPr>
                        <a:t>5.4%</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009999"/>
                          </a:solidFill>
                          <a:latin typeface="Kartika" panose="02020503030404060203" pitchFamily="18" charset="0"/>
                          <a:cs typeface="Kartika" panose="02020503030404060203" pitchFamily="18" charset="0"/>
                        </a:rPr>
                        <a:t>13.5%</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009999"/>
                          </a:solidFill>
                          <a:latin typeface="Kartika" panose="02020503030404060203" pitchFamily="18" charset="0"/>
                          <a:cs typeface="Kartika" panose="02020503030404060203" pitchFamily="18" charset="0"/>
                        </a:rPr>
                        <a:t>41.7%</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277505">
                <a:tc gridSpan="2">
                  <a:txBody>
                    <a:bodyPr/>
                    <a:lstStyle/>
                    <a:p>
                      <a:pPr algn="ctr"/>
                      <a:r>
                        <a:rPr lang="en-US" sz="1200" dirty="0" smtClean="0">
                          <a:solidFill>
                            <a:srgbClr val="009999"/>
                          </a:solidFill>
                          <a:latin typeface="Kartika" panose="02020503030404060203" pitchFamily="18" charset="0"/>
                          <a:cs typeface="Kartika" panose="02020503030404060203" pitchFamily="18" charset="0"/>
                        </a:rPr>
                        <a:t>962,857</a:t>
                      </a:r>
                      <a:r>
                        <a:rPr lang="en-US" sz="1200" dirty="0" smtClean="0">
                          <a:latin typeface="Kartika" panose="02020503030404060203" pitchFamily="18" charset="0"/>
                          <a:cs typeface="Kartika" panose="02020503030404060203" pitchFamily="18" charset="0"/>
                        </a:rPr>
                        <a:t> </a:t>
                      </a:r>
                    </a:p>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dirty="0" smtClean="0">
                          <a:solidFill>
                            <a:srgbClr val="009999"/>
                          </a:solidFill>
                          <a:latin typeface="Kartika" panose="02020503030404060203" pitchFamily="18" charset="0"/>
                          <a:cs typeface="Kartika" panose="02020503030404060203" pitchFamily="18" charset="0"/>
                        </a:rPr>
                        <a:t>522,065 </a:t>
                      </a:r>
                    </a:p>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PEOPLE</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dirty="0" smtClean="0">
                          <a:solidFill>
                            <a:srgbClr val="009999"/>
                          </a:solidFill>
                          <a:latin typeface="Kartika" panose="02020503030404060203" pitchFamily="18" charset="0"/>
                          <a:cs typeface="Kartika" panose="02020503030404060203" pitchFamily="18" charset="0"/>
                        </a:rPr>
                        <a:t>547,478</a:t>
                      </a:r>
                      <a:r>
                        <a:rPr lang="en-US" sz="1200" dirty="0" smtClean="0">
                          <a:latin typeface="Kartika" panose="02020503030404060203" pitchFamily="18" charset="0"/>
                          <a:cs typeface="Kartika" panose="02020503030404060203" pitchFamily="18" charset="0"/>
                        </a:rPr>
                        <a:t> </a:t>
                      </a:r>
                    </a:p>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dirty="0" smtClean="0">
                          <a:solidFill>
                            <a:srgbClr val="009999"/>
                          </a:solidFill>
                          <a:latin typeface="Kartika" panose="02020503030404060203" pitchFamily="18" charset="0"/>
                          <a:cs typeface="Kartika" panose="02020503030404060203" pitchFamily="18" charset="0"/>
                        </a:rPr>
                        <a:t>3,300,592</a:t>
                      </a:r>
                      <a:r>
                        <a:rPr lang="en-US" sz="1200" dirty="0" smtClean="0">
                          <a:latin typeface="Kartika" panose="02020503030404060203" pitchFamily="18" charset="0"/>
                          <a:cs typeface="Kartika" panose="02020503030404060203" pitchFamily="18" charset="0"/>
                        </a:rPr>
                        <a:t>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HOUSEHOLDS</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WORSENED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r>
              <a:tr h="343441">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2009</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21.5%</a:t>
                      </a: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2010</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11.1%</a:t>
                      </a: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2006-2010</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8.5%</a:t>
                      </a: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2010</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41.8%</a:t>
                      </a: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43441">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bl>
          </a:graphicData>
        </a:graphic>
      </p:graphicFrame>
      <p:cxnSp>
        <p:nvCxnSpPr>
          <p:cNvPr id="12" name="Straight Connector 11"/>
          <p:cNvCxnSpPr/>
          <p:nvPr/>
        </p:nvCxnSpPr>
        <p:spPr bwMode="auto">
          <a:xfrm>
            <a:off x="1371600" y="3372729"/>
            <a:ext cx="1728689"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3" name="Straight Connector 12"/>
          <p:cNvCxnSpPr/>
          <p:nvPr/>
        </p:nvCxnSpPr>
        <p:spPr bwMode="auto">
          <a:xfrm>
            <a:off x="1371600" y="3829929"/>
            <a:ext cx="1728689"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4" name="Straight Connector 13"/>
          <p:cNvCxnSpPr/>
          <p:nvPr/>
        </p:nvCxnSpPr>
        <p:spPr bwMode="auto">
          <a:xfrm>
            <a:off x="3429000" y="33727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5" name="Straight Connector 14"/>
          <p:cNvCxnSpPr/>
          <p:nvPr/>
        </p:nvCxnSpPr>
        <p:spPr bwMode="auto">
          <a:xfrm>
            <a:off x="3505200" y="3829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6" name="Straight Connector 15"/>
          <p:cNvCxnSpPr/>
          <p:nvPr/>
        </p:nvCxnSpPr>
        <p:spPr bwMode="auto">
          <a:xfrm>
            <a:off x="5334000" y="3386812"/>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7" name="Straight Connector 16"/>
          <p:cNvCxnSpPr/>
          <p:nvPr/>
        </p:nvCxnSpPr>
        <p:spPr bwMode="auto">
          <a:xfrm>
            <a:off x="5334000" y="3829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8" name="Straight Connector 17"/>
          <p:cNvCxnSpPr/>
          <p:nvPr/>
        </p:nvCxnSpPr>
        <p:spPr bwMode="auto">
          <a:xfrm flipV="1">
            <a:off x="7664938" y="3352800"/>
            <a:ext cx="1272431" cy="19929"/>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9" name="Straight Connector 18"/>
          <p:cNvCxnSpPr/>
          <p:nvPr/>
        </p:nvCxnSpPr>
        <p:spPr bwMode="auto">
          <a:xfrm flipV="1">
            <a:off x="7664938" y="3810000"/>
            <a:ext cx="1265393" cy="19929"/>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28" name="TextBox 27"/>
          <p:cNvSpPr txBox="1"/>
          <p:nvPr/>
        </p:nvSpPr>
        <p:spPr>
          <a:xfrm>
            <a:off x="3240137" y="509894"/>
            <a:ext cx="5446663" cy="461665"/>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Economic Well-Being</a:t>
            </a:r>
            <a:endParaRPr lang="en-US" dirty="0">
              <a:latin typeface="Kartika" panose="02020503030404060203" pitchFamily="18" charset="0"/>
              <a:cs typeface="Kartika" panose="02020503030404060203" pitchFamily="18" charset="0"/>
            </a:endParaRPr>
          </a:p>
        </p:txBody>
      </p:sp>
    </p:spTree>
    <p:extLst>
      <p:ext uri="{BB962C8B-B14F-4D97-AF65-F5344CB8AC3E}">
        <p14:creationId xmlns:p14="http://schemas.microsoft.com/office/powerpoint/2010/main" val="11065466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descr="C:\Users\jhodgins\Desktop\KC_education_icon-2602.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1066800" y="-228600"/>
            <a:ext cx="1981200" cy="16841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643056813"/>
              </p:ext>
            </p:extLst>
          </p:nvPr>
        </p:nvGraphicFramePr>
        <p:xfrm>
          <a:off x="1334443" y="1713962"/>
          <a:ext cx="7809556" cy="3421524"/>
        </p:xfrm>
        <a:graphic>
          <a:graphicData uri="http://schemas.openxmlformats.org/drawingml/2006/table">
            <a:tbl>
              <a:tblPr firstRow="1" bandRow="1">
                <a:tableStyleId>{00A15C55-8517-42AA-B614-E9B94910E393}</a:tableStyleId>
              </a:tblPr>
              <a:tblGrid>
                <a:gridCol w="959843"/>
                <a:gridCol w="1132769"/>
                <a:gridCol w="844857"/>
                <a:gridCol w="1175218"/>
                <a:gridCol w="744469"/>
                <a:gridCol w="1123601"/>
                <a:gridCol w="927829"/>
                <a:gridCol w="900970"/>
              </a:tblGrid>
              <a:tr h="308339">
                <a:tc gridSpan="2">
                  <a:txBody>
                    <a:bodyPr/>
                    <a:lstStyle/>
                    <a:p>
                      <a:pPr algn="l"/>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955852">
                <a:tc gridSpan="2">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Students not ready for kindergarten</a:t>
                      </a: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smtClean="0">
                          <a:solidFill>
                            <a:srgbClr val="660066"/>
                          </a:solidFill>
                          <a:latin typeface="Kartika" panose="02020503030404060203" pitchFamily="18" charset="0"/>
                          <a:cs typeface="Kartika" panose="02020503030404060203" pitchFamily="18" charset="0"/>
                        </a:rPr>
                        <a:t>Fourth graders not proficient in reading</a:t>
                      </a:r>
                      <a:endParaRPr lang="en-US" sz="1400" baseline="0" dirty="0" smtClean="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smtClean="0">
                          <a:solidFill>
                            <a:srgbClr val="660066"/>
                          </a:solidFill>
                          <a:latin typeface="Kartika" panose="02020503030404060203" pitchFamily="18" charset="0"/>
                          <a:cs typeface="Kartika" panose="02020503030404060203" pitchFamily="18" charset="0"/>
                        </a:rPr>
                        <a:t>Eighth graders not proficient in math</a:t>
                      </a: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smtClean="0">
                          <a:solidFill>
                            <a:srgbClr val="660066"/>
                          </a:solidFill>
                          <a:latin typeface="Kartika" panose="02020503030404060203" pitchFamily="18" charset="0"/>
                          <a:cs typeface="Kartika" panose="02020503030404060203" pitchFamily="18" charset="0"/>
                        </a:rPr>
                        <a:t>High school students not graduating on time</a:t>
                      </a:r>
                      <a:endParaRPr lang="en-US" sz="1400" baseline="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2013-14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62509">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8.6%</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73%</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81%</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660066"/>
                          </a:solidFill>
                          <a:latin typeface="Kartika" panose="02020503030404060203" pitchFamily="18" charset="0"/>
                          <a:cs typeface="Kartika" panose="02020503030404060203" pitchFamily="18" charset="0"/>
                        </a:rPr>
                        <a:t>22.1%</a:t>
                      </a:r>
                      <a:endParaRPr lang="en-US" sz="24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277505">
                <a:tc gridSpan="2">
                  <a:txBody>
                    <a:bodyPr/>
                    <a:lstStyle/>
                    <a:p>
                      <a:r>
                        <a:rPr lang="en-US" sz="1200" dirty="0" smtClean="0">
                          <a:solidFill>
                            <a:srgbClr val="660066"/>
                          </a:solidFill>
                          <a:latin typeface="Kartika" panose="02020503030404060203" pitchFamily="18" charset="0"/>
                          <a:cs typeface="Kartika" panose="02020503030404060203" pitchFamily="18" charset="0"/>
                        </a:rPr>
                        <a:t>17,262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dirty="0" smtClean="0">
                          <a:solidFill>
                            <a:srgbClr val="660066"/>
                          </a:solidFill>
                          <a:latin typeface="Kartika" panose="02020503030404060203" pitchFamily="18" charset="0"/>
                          <a:cs typeface="Kartika" panose="02020503030404060203" pitchFamily="18" charset="0"/>
                        </a:rPr>
                        <a:t>N/A</a:t>
                      </a:r>
                      <a:endParaRPr lang="en-US" sz="1200" dirty="0">
                        <a:solidFill>
                          <a:srgbClr val="660066"/>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660066"/>
                          </a:solidFill>
                          <a:latin typeface="Kartika" panose="02020503030404060203" pitchFamily="18" charset="0"/>
                          <a:cs typeface="Kartika" panose="02020503030404060203" pitchFamily="18" charset="0"/>
                        </a:rPr>
                        <a:t>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smtClean="0">
                          <a:solidFill>
                            <a:srgbClr val="660066"/>
                          </a:solidFill>
                          <a:latin typeface="Kartika" panose="02020503030404060203" pitchFamily="18" charset="0"/>
                          <a:cs typeface="Kartika" panose="02020503030404060203" pitchFamily="18" charset="0"/>
                        </a:rPr>
                        <a:t>44,257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N/A</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N/A</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N/A</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smtClean="0">
                          <a:solidFill>
                            <a:schemeClr val="bg1"/>
                          </a:solidFill>
                          <a:latin typeface="Kartika" panose="02020503030404060203" pitchFamily="18" charset="0"/>
                          <a:cs typeface="Kartika" panose="02020503030404060203" pitchFamily="18" charset="0"/>
                        </a:rPr>
                        <a:t>IMPROVED</a:t>
                      </a:r>
                      <a:endParaRPr lang="en-US" sz="1400" b="1" baseline="0" dirty="0" smtClean="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r>
              <a:tr h="343441">
                <a:tc>
                  <a:txBody>
                    <a:bodyPr/>
                    <a:lstStyle/>
                    <a:p>
                      <a:pPr algn="ct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660066"/>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660066"/>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660066"/>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2011-2012</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660066"/>
                          </a:solidFill>
                          <a:latin typeface="Kartika" panose="02020503030404060203" pitchFamily="18" charset="0"/>
                          <a:cs typeface="Kartika" panose="02020503030404060203" pitchFamily="18" charset="0"/>
                        </a:rPr>
                        <a:t>25.5%</a:t>
                      </a:r>
                      <a:endParaRPr lang="en-US" sz="1400" baseline="0" dirty="0">
                        <a:solidFill>
                          <a:srgbClr val="660066"/>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43441">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bl>
          </a:graphicData>
        </a:graphic>
      </p:graphicFrame>
      <p:cxnSp>
        <p:nvCxnSpPr>
          <p:cNvPr id="9" name="Straight Connector 8"/>
          <p:cNvCxnSpPr/>
          <p:nvPr/>
        </p:nvCxnSpPr>
        <p:spPr bwMode="auto">
          <a:xfrm>
            <a:off x="1550959"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0" name="Straight Connector 9"/>
          <p:cNvCxnSpPr/>
          <p:nvPr/>
        </p:nvCxnSpPr>
        <p:spPr bwMode="auto">
          <a:xfrm>
            <a:off x="1557997"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1" name="Straight Connector 10"/>
          <p:cNvCxnSpPr/>
          <p:nvPr/>
        </p:nvCxnSpPr>
        <p:spPr bwMode="auto">
          <a:xfrm>
            <a:off x="3482077"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2" name="Straight Connector 11"/>
          <p:cNvCxnSpPr/>
          <p:nvPr/>
        </p:nvCxnSpPr>
        <p:spPr bwMode="auto">
          <a:xfrm>
            <a:off x="3486769"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3" name="Straight Connector 12"/>
          <p:cNvCxnSpPr/>
          <p:nvPr/>
        </p:nvCxnSpPr>
        <p:spPr bwMode="auto">
          <a:xfrm>
            <a:off x="5413195"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4" name="Straight Connector 13"/>
          <p:cNvCxnSpPr/>
          <p:nvPr/>
        </p:nvCxnSpPr>
        <p:spPr bwMode="auto">
          <a:xfrm>
            <a:off x="5415541"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5" name="Straight Connector 14"/>
          <p:cNvCxnSpPr/>
          <p:nvPr/>
        </p:nvCxnSpPr>
        <p:spPr bwMode="auto">
          <a:xfrm>
            <a:off x="7344312" y="32203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6" name="Straight Connector 15"/>
          <p:cNvCxnSpPr/>
          <p:nvPr/>
        </p:nvCxnSpPr>
        <p:spPr bwMode="auto">
          <a:xfrm>
            <a:off x="7344312" y="36775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25" name="TextBox 24"/>
          <p:cNvSpPr txBox="1"/>
          <p:nvPr/>
        </p:nvSpPr>
        <p:spPr>
          <a:xfrm>
            <a:off x="3647534" y="509894"/>
            <a:ext cx="4727428" cy="457201"/>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Education Domain</a:t>
            </a:r>
            <a:endParaRPr lang="en-US" dirty="0">
              <a:latin typeface="Kartika" panose="02020503030404060203" pitchFamily="18" charset="0"/>
              <a:cs typeface="Kartika" panose="02020503030404060203" pitchFamily="18" charset="0"/>
            </a:endParaRPr>
          </a:p>
        </p:txBody>
      </p:sp>
    </p:spTree>
    <p:extLst>
      <p:ext uri="{BB962C8B-B14F-4D97-AF65-F5344CB8AC3E}">
        <p14:creationId xmlns:p14="http://schemas.microsoft.com/office/powerpoint/2010/main" val="42633557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18061362"/>
              </p:ext>
            </p:extLst>
          </p:nvPr>
        </p:nvGraphicFramePr>
        <p:xfrm>
          <a:off x="1386865" y="1905000"/>
          <a:ext cx="7732421" cy="2964324"/>
        </p:xfrm>
        <a:graphic>
          <a:graphicData uri="http://schemas.openxmlformats.org/drawingml/2006/table">
            <a:tbl>
              <a:tblPr firstRow="1" bandRow="1">
                <a:tableStyleId>{00A15C55-8517-42AA-B614-E9B94910E393}</a:tableStyleId>
              </a:tblPr>
              <a:tblGrid>
                <a:gridCol w="950363"/>
                <a:gridCol w="1121581"/>
                <a:gridCol w="836512"/>
                <a:gridCol w="1163610"/>
                <a:gridCol w="737116"/>
                <a:gridCol w="1295529"/>
                <a:gridCol w="853589"/>
                <a:gridCol w="774121"/>
              </a:tblGrid>
              <a:tr h="308339">
                <a:tc gridSpan="2">
                  <a:txBody>
                    <a:bodyPr/>
                    <a:lstStyle/>
                    <a:p>
                      <a:pPr algn="l"/>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955852">
                <a:tc gridSpan="2">
                  <a:txBody>
                    <a:bodyPr/>
                    <a:lstStyle/>
                    <a:p>
                      <a:pPr algn="ctr"/>
                      <a:r>
                        <a:rPr lang="en-US" sz="1400" baseline="0" dirty="0" smtClean="0">
                          <a:solidFill>
                            <a:srgbClr val="1852A8"/>
                          </a:solidFill>
                          <a:latin typeface="Kartika" panose="02020503030404060203" pitchFamily="18" charset="0"/>
                          <a:cs typeface="Kartika" panose="02020503030404060203" pitchFamily="18" charset="0"/>
                        </a:rPr>
                        <a:t>Low-birthweight babies</a:t>
                      </a: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1852A8"/>
                          </a:solidFill>
                          <a:latin typeface="Kartika" panose="02020503030404060203" pitchFamily="18" charset="0"/>
                          <a:cs typeface="Kartika" panose="02020503030404060203" pitchFamily="18" charset="0"/>
                        </a:rPr>
                        <a:t>Children without health insurance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1852A8"/>
                          </a:solidFill>
                          <a:latin typeface="Kartika" panose="02020503030404060203" pitchFamily="18" charset="0"/>
                          <a:cs typeface="Kartika" panose="02020503030404060203" pitchFamily="18" charset="0"/>
                        </a:rPr>
                        <a:t>Teen births</a:t>
                      </a:r>
                      <a:endParaRPr lang="en-US" sz="1400" baseline="0" dirty="0">
                        <a:solidFill>
                          <a:srgbClr val="1852A8"/>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1852A8"/>
                          </a:solidFill>
                          <a:latin typeface="Kartika" panose="02020503030404060203" pitchFamily="18" charset="0"/>
                          <a:cs typeface="Kartika" panose="02020503030404060203" pitchFamily="18" charset="0"/>
                        </a:rPr>
                        <a:t>Teens who abused alcohol or drugs past 30 days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2015</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62509">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8.6%</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9.7%</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20.4%</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336699"/>
                          </a:solidFill>
                          <a:latin typeface="Kartika" panose="02020503030404060203" pitchFamily="18" charset="0"/>
                          <a:cs typeface="Kartika" panose="02020503030404060203" pitchFamily="18" charset="0"/>
                        </a:rPr>
                        <a:t>36.3%</a:t>
                      </a:r>
                      <a:endParaRPr lang="en-US" sz="2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277505">
                <a:tc gridSpan="2">
                  <a:txBody>
                    <a:bodyPr/>
                    <a:lstStyle/>
                    <a:p>
                      <a:r>
                        <a:rPr lang="en-US" sz="1200" baseline="0" dirty="0" smtClean="0">
                          <a:solidFill>
                            <a:srgbClr val="336699"/>
                          </a:solidFill>
                          <a:latin typeface="Kartika" panose="02020503030404060203" pitchFamily="18" charset="0"/>
                          <a:cs typeface="Kartika" panose="02020503030404060203" pitchFamily="18" charset="0"/>
                        </a:rPr>
                        <a:t>19,367</a:t>
                      </a:r>
                      <a:r>
                        <a:rPr lang="en-US" sz="120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BABIES</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baseline="0" dirty="0" smtClean="0">
                          <a:solidFill>
                            <a:srgbClr val="336699"/>
                          </a:solidFill>
                          <a:latin typeface="Kartika" panose="02020503030404060203" pitchFamily="18" charset="0"/>
                          <a:cs typeface="Kartika" panose="02020503030404060203" pitchFamily="18" charset="0"/>
                        </a:rPr>
                        <a:t>406,126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336699"/>
                          </a:solidFill>
                          <a:latin typeface="Kartika" panose="02020503030404060203" pitchFamily="18" charset="0"/>
                          <a:cs typeface="Kartika" panose="02020503030404060203" pitchFamily="18" charset="0"/>
                        </a:rPr>
                        <a:t>11,956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BIRTHS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336699"/>
                          </a:solidFill>
                          <a:latin typeface="Kartika" panose="02020503030404060203" pitchFamily="18" charset="0"/>
                          <a:cs typeface="Kartika" panose="02020503030404060203" pitchFamily="18" charset="0"/>
                        </a:rPr>
                        <a:t>11,157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TEENS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r>
              <a:tr h="343441">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2010</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8.7%</a:t>
                      </a: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2009</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24.9%</a:t>
                      </a: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lumMod val="95000"/>
                              <a:lumOff val="5000"/>
                            </a:schemeClr>
                          </a:solidFill>
                          <a:latin typeface="Kartika" panose="02020503030404060203" pitchFamily="18" charset="0"/>
                          <a:cs typeface="Kartika" panose="02020503030404060203" pitchFamily="18" charset="0"/>
                        </a:rPr>
                        <a:t>2010</a:t>
                      </a: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32.1%</a:t>
                      </a: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2010</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336699"/>
                          </a:solidFill>
                          <a:latin typeface="Kartika" panose="02020503030404060203" pitchFamily="18" charset="0"/>
                          <a:cs typeface="Kartika" panose="02020503030404060203" pitchFamily="18" charset="0"/>
                        </a:rPr>
                        <a:t>43.6%</a:t>
                      </a: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bl>
          </a:graphicData>
        </a:graphic>
      </p:graphicFrame>
      <p:cxnSp>
        <p:nvCxnSpPr>
          <p:cNvPr id="3" name="Straight Connector 2"/>
          <p:cNvCxnSpPr/>
          <p:nvPr/>
        </p:nvCxnSpPr>
        <p:spPr bwMode="auto">
          <a:xfrm>
            <a:off x="1557996" y="3387162"/>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4" name="Straight Connector 3"/>
          <p:cNvCxnSpPr/>
          <p:nvPr/>
        </p:nvCxnSpPr>
        <p:spPr bwMode="auto">
          <a:xfrm>
            <a:off x="1557995" y="38100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5" name="Straight Connector 4"/>
          <p:cNvCxnSpPr/>
          <p:nvPr/>
        </p:nvCxnSpPr>
        <p:spPr bwMode="auto">
          <a:xfrm>
            <a:off x="3489114" y="3387162"/>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6" name="Straight Connector 5"/>
          <p:cNvCxnSpPr/>
          <p:nvPr/>
        </p:nvCxnSpPr>
        <p:spPr bwMode="auto">
          <a:xfrm>
            <a:off x="3486767" y="38100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7" name="Straight Connector 6"/>
          <p:cNvCxnSpPr/>
          <p:nvPr/>
        </p:nvCxnSpPr>
        <p:spPr bwMode="auto">
          <a:xfrm>
            <a:off x="5420232" y="3387162"/>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8" name="Straight Connector 7"/>
          <p:cNvCxnSpPr/>
          <p:nvPr/>
        </p:nvCxnSpPr>
        <p:spPr bwMode="auto">
          <a:xfrm>
            <a:off x="5415539" y="38100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9" name="Straight Connector 8"/>
          <p:cNvCxnSpPr/>
          <p:nvPr/>
        </p:nvCxnSpPr>
        <p:spPr bwMode="auto">
          <a:xfrm>
            <a:off x="7351349" y="3387162"/>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0" name="Straight Connector 9"/>
          <p:cNvCxnSpPr/>
          <p:nvPr/>
        </p:nvCxnSpPr>
        <p:spPr bwMode="auto">
          <a:xfrm>
            <a:off x="7344310" y="3810000"/>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19" name="TextBox 18"/>
          <p:cNvSpPr txBox="1"/>
          <p:nvPr/>
        </p:nvSpPr>
        <p:spPr>
          <a:xfrm>
            <a:off x="3647534" y="509894"/>
            <a:ext cx="4727428" cy="457201"/>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Health Domain </a:t>
            </a:r>
            <a:endParaRPr lang="en-US" dirty="0">
              <a:latin typeface="Kartika" panose="02020503030404060203" pitchFamily="18" charset="0"/>
              <a:cs typeface="Kartika" panose="02020503030404060203" pitchFamily="18" charset="0"/>
            </a:endParaRPr>
          </a:p>
        </p:txBody>
      </p:sp>
      <p:pic>
        <p:nvPicPr>
          <p:cNvPr id="21" name="Picture 20" descr="C:\Users\jhodgins\Desktop\KC_health_icon-300.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1066800" y="-108675"/>
            <a:ext cx="2152196" cy="1545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592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70107693"/>
              </p:ext>
            </p:extLst>
          </p:nvPr>
        </p:nvGraphicFramePr>
        <p:xfrm>
          <a:off x="1295400" y="1676400"/>
          <a:ext cx="7848601" cy="5186839"/>
        </p:xfrm>
        <a:graphic>
          <a:graphicData uri="http://schemas.openxmlformats.org/drawingml/2006/table">
            <a:tbl>
              <a:tblPr firstRow="1" bandRow="1">
                <a:tableStyleId>{00A15C55-8517-42AA-B614-E9B94910E393}</a:tableStyleId>
              </a:tblPr>
              <a:tblGrid>
                <a:gridCol w="961518"/>
                <a:gridCol w="1134746"/>
                <a:gridCol w="846331"/>
                <a:gridCol w="1177269"/>
                <a:gridCol w="863979"/>
                <a:gridCol w="1035957"/>
                <a:gridCol w="926259"/>
                <a:gridCol w="902542"/>
              </a:tblGrid>
              <a:tr h="296043">
                <a:tc gridSpan="2">
                  <a:txBody>
                    <a:bodyPr/>
                    <a:lstStyle/>
                    <a:p>
                      <a:pPr algn="l"/>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1124963">
                <a:tc gridSpan="2">
                  <a:txBody>
                    <a:bodyPr/>
                    <a:lstStyle/>
                    <a:p>
                      <a:pPr algn="ctr"/>
                      <a:r>
                        <a:rPr lang="en-US" sz="1400" baseline="0" dirty="0" smtClean="0">
                          <a:solidFill>
                            <a:srgbClr val="B10F32"/>
                          </a:solidFill>
                          <a:latin typeface="Kartika" panose="02020503030404060203" pitchFamily="18" charset="0"/>
                          <a:cs typeface="Kartika" panose="02020503030404060203" pitchFamily="18" charset="0"/>
                        </a:rPr>
                        <a:t>Children in single parent families</a:t>
                      </a: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rgbClr val="A50021"/>
                          </a:solidFill>
                          <a:effectLst/>
                          <a:latin typeface="Kartika" panose="02020503030404060203" pitchFamily="18" charset="0"/>
                          <a:ea typeface="+mn-ea"/>
                          <a:cs typeface="Kartika" panose="02020503030404060203" pitchFamily="18" charset="0"/>
                        </a:rPr>
                        <a:t>Births to Mothers Without a High School Diploma</a:t>
                      </a:r>
                      <a:endParaRPr lang="en-US" sz="1400" baseline="0" dirty="0" smtClean="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B10F32"/>
                          </a:solidFill>
                          <a:latin typeface="Kartika" panose="02020503030404060203" pitchFamily="18" charset="0"/>
                          <a:cs typeface="Kartika" panose="02020503030404060203" pitchFamily="18" charset="0"/>
                        </a:rPr>
                        <a:t>Verified maltreatment per 1000</a:t>
                      </a:r>
                      <a:endParaRPr lang="en-US" sz="1400" baseline="0" dirty="0">
                        <a:solidFill>
                          <a:srgbClr val="B10F32"/>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B10F32"/>
                          </a:solidFill>
                          <a:latin typeface="Kartika" panose="02020503030404060203" pitchFamily="18" charset="0"/>
                          <a:cs typeface="Kartika" panose="02020503030404060203" pitchFamily="18" charset="0"/>
                        </a:rPr>
                        <a:t>Youths arrested per 1000 ages 10-17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296043">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2011-2015</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2015</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2015-2016</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solidFill>
                          <a:latin typeface="Kartika" panose="02020503030404060203" pitchFamily="18" charset="0"/>
                          <a:cs typeface="Kartika" panose="02020503030404060203" pitchFamily="18" charset="0"/>
                        </a:rPr>
                        <a:t>2014-15</a:t>
                      </a:r>
                      <a:endParaRPr lang="en-US" sz="14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44064">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35.7%</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12.8%</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9.4%</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baseline="0" dirty="0" smtClean="0">
                          <a:solidFill>
                            <a:srgbClr val="A50021"/>
                          </a:solidFill>
                          <a:latin typeface="Kartika" panose="02020503030404060203" pitchFamily="18" charset="0"/>
                          <a:cs typeface="Kartika" panose="02020503030404060203" pitchFamily="18" charset="0"/>
                        </a:rPr>
                        <a:t>23</a:t>
                      </a: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266439">
                <a:tc gridSpan="2">
                  <a:txBody>
                    <a:bodyPr/>
                    <a:lstStyle/>
                    <a:p>
                      <a:r>
                        <a:rPr lang="en-US" sz="1200" baseline="0" dirty="0" smtClean="0">
                          <a:solidFill>
                            <a:srgbClr val="A50021"/>
                          </a:solidFill>
                          <a:latin typeface="Kartika" panose="02020503030404060203" pitchFamily="18" charset="0"/>
                          <a:cs typeface="Kartika" panose="02020503030404060203" pitchFamily="18" charset="0"/>
                        </a:rPr>
                        <a:t>1,253,515</a:t>
                      </a:r>
                      <a:r>
                        <a:rPr lang="en-US" sz="120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solidFill>
                          <a:latin typeface="Kartika" panose="02020503030404060203" pitchFamily="18" charset="0"/>
                          <a:cs typeface="Kartika" panose="02020503030404060203" pitchFamily="18" charset="0"/>
                        </a:rPr>
                        <a:t>CHILDREN</a:t>
                      </a:r>
                      <a:endParaRPr lang="en-US" sz="1200" baseline="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baseline="0" dirty="0" smtClean="0">
                          <a:solidFill>
                            <a:srgbClr val="A50021"/>
                          </a:solidFill>
                          <a:latin typeface="Kartika" panose="02020503030404060203" pitchFamily="18" charset="0"/>
                          <a:cs typeface="Kartika" panose="02020503030404060203" pitchFamily="18" charset="0"/>
                        </a:rPr>
                        <a:t>28,814</a:t>
                      </a:r>
                      <a:r>
                        <a:rPr lang="en-US" sz="1200" baseline="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solidFill>
                          <a:latin typeface="Kartika" panose="02020503030404060203" pitchFamily="18" charset="0"/>
                          <a:cs typeface="Kartika" panose="02020503030404060203" pitchFamily="18" charset="0"/>
                        </a:rPr>
                        <a:t>CHILDREN</a:t>
                      </a:r>
                      <a:endParaRPr lang="en-US" sz="1200" baseline="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A50021"/>
                          </a:solidFill>
                          <a:latin typeface="Kartika" panose="02020503030404060203" pitchFamily="18" charset="0"/>
                          <a:cs typeface="Kartika" panose="02020503030404060203" pitchFamily="18" charset="0"/>
                        </a:rPr>
                        <a:t>38,843 </a:t>
                      </a:r>
                      <a:r>
                        <a:rPr lang="en-US" sz="1200" baseline="0" dirty="0" smtClean="0">
                          <a:solidFill>
                            <a:schemeClr val="tx1"/>
                          </a:solidFill>
                          <a:latin typeface="Kartika" panose="02020503030404060203" pitchFamily="18" charset="0"/>
                          <a:cs typeface="Kartika" panose="02020503030404060203" pitchFamily="18" charset="0"/>
                        </a:rPr>
                        <a:t>CHILDREN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A50021"/>
                          </a:solidFill>
                          <a:latin typeface="Kartika" panose="02020503030404060203" pitchFamily="18" charset="0"/>
                          <a:cs typeface="Kartika" panose="02020503030404060203" pitchFamily="18" charset="0"/>
                        </a:rPr>
                        <a:t>42,211</a:t>
                      </a:r>
                      <a:r>
                        <a:rPr lang="en-US" sz="1200" baseline="0" dirty="0" smtClean="0">
                          <a:solidFill>
                            <a:srgbClr val="336699"/>
                          </a:solidFill>
                          <a:latin typeface="Kartika" panose="02020503030404060203" pitchFamily="18" charset="0"/>
                          <a:cs typeface="Kartika" panose="02020503030404060203" pitchFamily="18" charset="0"/>
                        </a:rPr>
                        <a:t> </a:t>
                      </a:r>
                      <a:r>
                        <a:rPr lang="en-US" sz="1200" baseline="0" dirty="0" smtClean="0">
                          <a:solidFill>
                            <a:schemeClr val="tx1"/>
                          </a:solidFill>
                          <a:latin typeface="Kartika" panose="02020503030404060203" pitchFamily="18" charset="0"/>
                          <a:cs typeface="Kartika" panose="02020503030404060203" pitchFamily="18" charset="0"/>
                        </a:rPr>
                        <a:t>YOUTH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296043">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C000"/>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N/A</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r>
              <a:tr h="306809">
                <a:tc>
                  <a:txBody>
                    <a:bodyPr/>
                    <a:lstStyle/>
                    <a:p>
                      <a:pPr algn="ctr"/>
                      <a:r>
                        <a:rPr lang="en-US" sz="1200" dirty="0" smtClean="0">
                          <a:solidFill>
                            <a:schemeClr val="tx1"/>
                          </a:solidFill>
                          <a:latin typeface="Kartika" panose="02020503030404060203" pitchFamily="18" charset="0"/>
                          <a:cs typeface="Kartika" panose="02020503030404060203" pitchFamily="18" charset="0"/>
                        </a:rPr>
                        <a:t>2006-2010</a:t>
                      </a:r>
                      <a:endParaRPr lang="en-US" sz="12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33.2%</a:t>
                      </a:r>
                      <a:endParaRPr lang="en-US" sz="1400" baseline="0" dirty="0">
                        <a:solidFill>
                          <a:srgbClr val="A50021"/>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dirty="0" smtClean="0">
                          <a:solidFill>
                            <a:schemeClr val="tx1"/>
                          </a:solidFill>
                          <a:latin typeface="Kartika" panose="02020503030404060203" pitchFamily="18" charset="0"/>
                          <a:cs typeface="Kartika" panose="02020503030404060203" pitchFamily="18" charset="0"/>
                        </a:rPr>
                        <a:t>2010</a:t>
                      </a:r>
                      <a:endParaRPr lang="en-US" sz="1200" dirty="0">
                        <a:solidFill>
                          <a:schemeClr val="tx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17.2%</a:t>
                      </a:r>
                      <a:endParaRPr lang="en-US" sz="1400" baseline="0" dirty="0">
                        <a:solidFill>
                          <a:srgbClr val="A50021"/>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A50021"/>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2009-10</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r>
                        <a:rPr lang="en-US" sz="1400" baseline="0" dirty="0" smtClean="0">
                          <a:solidFill>
                            <a:srgbClr val="A50021"/>
                          </a:solidFill>
                          <a:latin typeface="Kartika" panose="02020503030404060203" pitchFamily="18" charset="0"/>
                          <a:cs typeface="Kartika" panose="02020503030404060203" pitchFamily="18" charset="0"/>
                        </a:rPr>
                        <a:t>40.4</a:t>
                      </a:r>
                      <a:endParaRPr lang="en-US" sz="1400" baseline="0" dirty="0">
                        <a:solidFill>
                          <a:srgbClr val="A50021"/>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55252">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dirty="0">
                        <a:solidFill>
                          <a:schemeClr val="accent3">
                            <a:lumMod val="7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55252">
                <a:tc gridSpan="2">
                  <a:txBody>
                    <a:bodyPr/>
                    <a:lstStyle/>
                    <a:p>
                      <a:pPr algn="l"/>
                      <a:endParaRPr lang="en-US" sz="1400" b="1"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a:txBody>
                    <a:bodyPr/>
                    <a:lstStyle/>
                    <a:p>
                      <a:pPr algn="ctr"/>
                      <a:endParaRPr lang="en-US" sz="1400" baseline="0" dirty="0">
                        <a:solidFill>
                          <a:srgbClr val="336699"/>
                        </a:solidFill>
                        <a:latin typeface="Kartika" panose="02020503030404060203" pitchFamily="18" charset="0"/>
                        <a:cs typeface="Kartika" panose="02020503030404060203" pitchFamily="18"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444064">
                <a:tc gridSpan="2">
                  <a:txBody>
                    <a:bodyPr/>
                    <a:lstStyle/>
                    <a:p>
                      <a:pPr algn="ct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2400" baseline="0" dirty="0">
                        <a:solidFill>
                          <a:srgbClr val="A5002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06809">
                <a:tc gridSpan="2">
                  <a:txBody>
                    <a:bodyPr/>
                    <a:lstStyle/>
                    <a:p>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baseline="0" dirty="0" smtClean="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06809">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baseline="0" dirty="0" smtClean="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c gridSpan="2">
                  <a:txBody>
                    <a:bodyPr/>
                    <a:lstStyle/>
                    <a:p>
                      <a:pPr algn="ct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b="1" baseline="0" dirty="0" smtClean="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EB"/>
                    </a:solidFill>
                  </a:tcPr>
                </a:tc>
              </a:tr>
              <a:tr h="306809">
                <a:tc>
                  <a:txBody>
                    <a:bodyPr/>
                    <a:lstStyle/>
                    <a:p>
                      <a:pPr algn="ct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endParaRPr lang="en-US" sz="120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c>
                  <a:txBody>
                    <a:bodyPr/>
                    <a:lstStyle/>
                    <a:p>
                      <a:pPr algn="ct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sz="1400" baseline="0" dirty="0">
                        <a:solidFill>
                          <a:srgbClr val="A50021"/>
                        </a:solidFill>
                        <a:latin typeface="Kartika" panose="02020503030404060203" pitchFamily="18" charset="0"/>
                        <a:cs typeface="Kartika" panose="02020503030404060203" pitchFamily="18" charset="0"/>
                      </a:endParaRPr>
                    </a:p>
                  </a:txBody>
                  <a:tcPr>
                    <a:lnL>
                      <a:noFill/>
                    </a:lnL>
                    <a:solidFill>
                      <a:schemeClr val="accent5">
                        <a:lumMod val="20000"/>
                        <a:lumOff val="80000"/>
                      </a:schemeClr>
                    </a:solidFill>
                  </a:tcPr>
                </a:tc>
              </a:tr>
            </a:tbl>
          </a:graphicData>
        </a:graphic>
      </p:graphicFrame>
      <p:cxnSp>
        <p:nvCxnSpPr>
          <p:cNvPr id="3" name="Straight Connector 2"/>
          <p:cNvCxnSpPr/>
          <p:nvPr/>
        </p:nvCxnSpPr>
        <p:spPr bwMode="auto">
          <a:xfrm>
            <a:off x="1655134"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4" name="Straight Connector 3"/>
          <p:cNvCxnSpPr/>
          <p:nvPr/>
        </p:nvCxnSpPr>
        <p:spPr bwMode="auto">
          <a:xfrm>
            <a:off x="1662172"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5" name="Straight Connector 4"/>
          <p:cNvCxnSpPr/>
          <p:nvPr/>
        </p:nvCxnSpPr>
        <p:spPr bwMode="auto">
          <a:xfrm>
            <a:off x="3586252"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6" name="Straight Connector 5"/>
          <p:cNvCxnSpPr/>
          <p:nvPr/>
        </p:nvCxnSpPr>
        <p:spPr bwMode="auto">
          <a:xfrm>
            <a:off x="3590944"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7" name="Straight Connector 6"/>
          <p:cNvCxnSpPr/>
          <p:nvPr/>
        </p:nvCxnSpPr>
        <p:spPr bwMode="auto">
          <a:xfrm>
            <a:off x="5517370"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8" name="Straight Connector 7"/>
          <p:cNvCxnSpPr/>
          <p:nvPr/>
        </p:nvCxnSpPr>
        <p:spPr bwMode="auto">
          <a:xfrm>
            <a:off x="5519716"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9" name="Straight Connector 8"/>
          <p:cNvCxnSpPr/>
          <p:nvPr/>
        </p:nvCxnSpPr>
        <p:spPr bwMode="auto">
          <a:xfrm>
            <a:off x="7448487" y="3448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0" name="Straight Connector 9"/>
          <p:cNvCxnSpPr/>
          <p:nvPr/>
        </p:nvCxnSpPr>
        <p:spPr bwMode="auto">
          <a:xfrm>
            <a:off x="7448487" y="39061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19" name="TextBox 18"/>
          <p:cNvSpPr txBox="1"/>
          <p:nvPr/>
        </p:nvSpPr>
        <p:spPr>
          <a:xfrm>
            <a:off x="3152175" y="509894"/>
            <a:ext cx="5222787" cy="830997"/>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Family &amp; Community Domain</a:t>
            </a:r>
            <a:endParaRPr lang="en-US" dirty="0">
              <a:latin typeface="Kartika" panose="02020503030404060203" pitchFamily="18" charset="0"/>
              <a:cs typeface="Kartika" panose="02020503030404060203" pitchFamily="18" charset="0"/>
            </a:endParaRPr>
          </a:p>
        </p:txBody>
      </p:sp>
      <p:pic>
        <p:nvPicPr>
          <p:cNvPr id="21" name="Picture 5" descr="C:\Users\jhodgins\Desktop\KC_family_icon-200.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1434251" y="-84495"/>
            <a:ext cx="1497041" cy="128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6431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Portals &amp; Dashboards</a:t>
            </a:r>
            <a:endParaRPr lang="en-US" dirty="0"/>
          </a:p>
        </p:txBody>
      </p:sp>
      <p:sp>
        <p:nvSpPr>
          <p:cNvPr id="3" name="Content Placeholder 2"/>
          <p:cNvSpPr>
            <a:spLocks noGrp="1"/>
          </p:cNvSpPr>
          <p:nvPr>
            <p:ph idx="1"/>
          </p:nvPr>
        </p:nvSpPr>
        <p:spPr/>
        <p:txBody>
          <a:bodyPr/>
          <a:lstStyle/>
          <a:p>
            <a:r>
              <a:rPr lang="en-US" dirty="0" smtClean="0"/>
              <a:t>California – has a portal with lots of data sets</a:t>
            </a:r>
          </a:p>
          <a:p>
            <a:pPr lvl="1"/>
            <a:r>
              <a:rPr lang="en-US" dirty="0" smtClean="0"/>
              <a:t>Kind of busy, but comprehensive</a:t>
            </a:r>
          </a:p>
          <a:p>
            <a:r>
              <a:rPr lang="en-US" dirty="0"/>
              <a:t>Colorado </a:t>
            </a:r>
            <a:r>
              <a:rPr lang="en-US" dirty="0" smtClean="0"/>
              <a:t>– has a simple dashboard </a:t>
            </a:r>
            <a:r>
              <a:rPr lang="en-US" sz="1400" dirty="0" smtClean="0">
                <a:hlinkClick r:id="rId3"/>
              </a:rPr>
              <a:t>http</a:t>
            </a:r>
            <a:r>
              <a:rPr lang="en-US" sz="1400" dirty="0">
                <a:hlinkClick r:id="rId3"/>
              </a:rPr>
              <a:t>://co9to25.org/who-we-are/how-colorado-9to25-works/co9to25-indicators-handout-july-2013</a:t>
            </a:r>
            <a:r>
              <a:rPr lang="en-US" sz="1400" dirty="0" smtClean="0">
                <a:hlinkClick r:id="rId3"/>
              </a:rPr>
              <a:t>/</a:t>
            </a:r>
            <a:endParaRPr lang="en-US" sz="1400" dirty="0" smtClean="0"/>
          </a:p>
          <a:p>
            <a:pPr lvl="1"/>
            <a:r>
              <a:rPr lang="en-US" dirty="0" smtClean="0"/>
              <a:t>Does not look like administrative data	</a:t>
            </a:r>
          </a:p>
          <a:p>
            <a:r>
              <a:rPr lang="en-US" dirty="0"/>
              <a:t>Connecticut </a:t>
            </a:r>
            <a:r>
              <a:rPr lang="en-US" dirty="0">
                <a:hlinkClick r:id="rId4"/>
              </a:rPr>
              <a:t>https://</a:t>
            </a:r>
            <a:r>
              <a:rPr lang="en-US" dirty="0" smtClean="0">
                <a:hlinkClick r:id="rId4"/>
              </a:rPr>
              <a:t>www.cga.ct.gov/kid/rba/results.asp</a:t>
            </a:r>
            <a:endParaRPr lang="en-US" dirty="0" smtClean="0"/>
          </a:p>
          <a:p>
            <a:endParaRPr lang="en-US" dirty="0" smtClean="0"/>
          </a:p>
          <a:p>
            <a:pPr lvl="1"/>
            <a:endParaRPr lang="en-US" dirty="0"/>
          </a:p>
        </p:txBody>
      </p:sp>
    </p:spTree>
    <p:extLst>
      <p:ext uri="{BB962C8B-B14F-4D97-AF65-F5344CB8AC3E}">
        <p14:creationId xmlns:p14="http://schemas.microsoft.com/office/powerpoint/2010/main" val="30663139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222" t="15556" r="60222" b="5926"/>
          <a:stretch/>
        </p:blipFill>
        <p:spPr>
          <a:xfrm>
            <a:off x="381000" y="0"/>
            <a:ext cx="12877800" cy="8077200"/>
          </a:xfrm>
          <a:prstGeom prst="rect">
            <a:avLst/>
          </a:prstGeom>
        </p:spPr>
      </p:pic>
    </p:spTree>
    <p:extLst>
      <p:ext uri="{BB962C8B-B14F-4D97-AF65-F5344CB8AC3E}">
        <p14:creationId xmlns:p14="http://schemas.microsoft.com/office/powerpoint/2010/main" val="27621912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Annie E. Casey Foundation</a:t>
            </a:r>
          </a:p>
        </p:txBody>
      </p:sp>
      <p:sp>
        <p:nvSpPr>
          <p:cNvPr id="3" name="Content Placeholder 2"/>
          <p:cNvSpPr>
            <a:spLocks noGrp="1"/>
          </p:cNvSpPr>
          <p:nvPr>
            <p:ph idx="1"/>
          </p:nvPr>
        </p:nvSpPr>
        <p:spPr/>
        <p:txBody>
          <a:bodyPr/>
          <a:lstStyle/>
          <a:p>
            <a:pPr marL="0" indent="0">
              <a:buNone/>
            </a:pPr>
            <a:r>
              <a:rPr lang="en-US" dirty="0"/>
              <a:t>Founded in 1949, the Annie E. Casey Foundation was created to help America’s kids have a brighter future by </a:t>
            </a:r>
          </a:p>
          <a:p>
            <a:pPr lvl="1"/>
            <a:r>
              <a:rPr lang="en-US" dirty="0"/>
              <a:t>strengthening families, </a:t>
            </a:r>
          </a:p>
          <a:p>
            <a:pPr lvl="1"/>
            <a:r>
              <a:rPr lang="en-US" dirty="0"/>
              <a:t>building stronger communities, and,</a:t>
            </a:r>
          </a:p>
          <a:p>
            <a:pPr lvl="1"/>
            <a:r>
              <a:rPr lang="en-US" dirty="0"/>
              <a:t>ensuring access to </a:t>
            </a:r>
            <a:r>
              <a:rPr lang="en-US" dirty="0" smtClean="0"/>
              <a:t>opportunity</a:t>
            </a:r>
            <a:r>
              <a:rPr lang="en-US" dirty="0"/>
              <a:t>.</a:t>
            </a:r>
          </a:p>
        </p:txBody>
      </p:sp>
    </p:spTree>
    <p:extLst>
      <p:ext uri="{BB962C8B-B14F-4D97-AF65-F5344CB8AC3E}">
        <p14:creationId xmlns:p14="http://schemas.microsoft.com/office/powerpoint/2010/main" val="38641238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Examples of Portals &amp; Dashboards</a:t>
            </a:r>
          </a:p>
        </p:txBody>
      </p:sp>
      <p:sp>
        <p:nvSpPr>
          <p:cNvPr id="4" name="Content Placeholder 3"/>
          <p:cNvSpPr>
            <a:spLocks noGrp="1"/>
          </p:cNvSpPr>
          <p:nvPr>
            <p:ph idx="1"/>
          </p:nvPr>
        </p:nvSpPr>
        <p:spPr/>
        <p:txBody>
          <a:bodyPr/>
          <a:lstStyle/>
          <a:p>
            <a:r>
              <a:rPr lang="en-US" dirty="0"/>
              <a:t>Louisiana http://www.kidsdashboard.la.gov/</a:t>
            </a:r>
          </a:p>
        </p:txBody>
      </p:sp>
    </p:spTree>
    <p:extLst>
      <p:ext uri="{BB962C8B-B14F-4D97-AF65-F5344CB8AC3E}">
        <p14:creationId xmlns:p14="http://schemas.microsoft.com/office/powerpoint/2010/main" val="2634548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889" r="59555"/>
          <a:stretch/>
        </p:blipFill>
        <p:spPr>
          <a:xfrm>
            <a:off x="-152400" y="-990600"/>
            <a:ext cx="9448800" cy="10287000"/>
          </a:xfrm>
          <a:prstGeom prst="rect">
            <a:avLst/>
          </a:prstGeom>
        </p:spPr>
      </p:pic>
    </p:spTree>
    <p:extLst>
      <p:ext uri="{BB962C8B-B14F-4D97-AF65-F5344CB8AC3E}">
        <p14:creationId xmlns:p14="http://schemas.microsoft.com/office/powerpoint/2010/main" val="2796751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Portals &amp; Dashboards</a:t>
            </a:r>
          </a:p>
        </p:txBody>
      </p:sp>
      <p:sp>
        <p:nvSpPr>
          <p:cNvPr id="3" name="Content Placeholder 2"/>
          <p:cNvSpPr>
            <a:spLocks noGrp="1"/>
          </p:cNvSpPr>
          <p:nvPr>
            <p:ph idx="1"/>
          </p:nvPr>
        </p:nvSpPr>
        <p:spPr/>
        <p:txBody>
          <a:bodyPr/>
          <a:lstStyle/>
          <a:p>
            <a:r>
              <a:rPr lang="en-US" dirty="0" smtClean="0"/>
              <a:t>Maryland</a:t>
            </a:r>
          </a:p>
          <a:p>
            <a:pPr lvl="1"/>
            <a:r>
              <a:rPr lang="en-US" dirty="0" smtClean="0">
                <a:hlinkClick r:id="rId2"/>
              </a:rPr>
              <a:t>http</a:t>
            </a:r>
            <a:r>
              <a:rPr lang="en-US" dirty="0">
                <a:hlinkClick r:id="rId2"/>
              </a:rPr>
              <a:t>://</a:t>
            </a:r>
            <a:r>
              <a:rPr lang="en-US" dirty="0" smtClean="0">
                <a:hlinkClick r:id="rId2"/>
              </a:rPr>
              <a:t>goc.maryland.gov/2014results</a:t>
            </a:r>
          </a:p>
          <a:p>
            <a:pPr lvl="1"/>
            <a:r>
              <a:rPr lang="en-US" dirty="0" smtClean="0"/>
              <a:t>Organizes 28 indicators into 8 domains</a:t>
            </a:r>
            <a:endParaRPr lang="en-US" dirty="0"/>
          </a:p>
        </p:txBody>
      </p:sp>
    </p:spTree>
    <p:extLst>
      <p:ext uri="{BB962C8B-B14F-4D97-AF65-F5344CB8AC3E}">
        <p14:creationId xmlns:p14="http://schemas.microsoft.com/office/powerpoint/2010/main" val="38822957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Examples of Portals &amp; </a:t>
            </a:r>
            <a:r>
              <a:rPr lang="en-US" dirty="0" smtClean="0"/>
              <a:t>Dashboards</a:t>
            </a:r>
            <a:endParaRPr lang="en-US" dirty="0"/>
          </a:p>
        </p:txBody>
      </p:sp>
      <p:sp>
        <p:nvSpPr>
          <p:cNvPr id="5" name="Content Placeholder 4"/>
          <p:cNvSpPr>
            <a:spLocks noGrp="1"/>
          </p:cNvSpPr>
          <p:nvPr>
            <p:ph idx="1"/>
          </p:nvPr>
        </p:nvSpPr>
        <p:spPr/>
        <p:txBody>
          <a:bodyPr/>
          <a:lstStyle/>
          <a:p>
            <a:r>
              <a:rPr lang="en-US" dirty="0"/>
              <a:t>New York State Council on Children &amp; </a:t>
            </a:r>
            <a:r>
              <a:rPr lang="en-US" dirty="0" smtClean="0"/>
              <a:t>Families</a:t>
            </a:r>
          </a:p>
          <a:p>
            <a:endParaRPr lang="en-US" dirty="0"/>
          </a:p>
          <a:p>
            <a:r>
              <a:rPr lang="en-US" dirty="0" smtClean="0"/>
              <a:t>KWIC – Kids Well-being </a:t>
            </a:r>
            <a:r>
              <a:rPr lang="en-US" dirty="0"/>
              <a:t>Indicator Clearinghouse http://ccf.ny.gov/council-initiatives/kids-well-being-indicators-clearinghouse-kwic/ </a:t>
            </a:r>
          </a:p>
        </p:txBody>
      </p:sp>
    </p:spTree>
    <p:extLst>
      <p:ext uri="{BB962C8B-B14F-4D97-AF65-F5344CB8AC3E}">
        <p14:creationId xmlns:p14="http://schemas.microsoft.com/office/powerpoint/2010/main" val="21321433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2444" r="59556"/>
          <a:stretch/>
        </p:blipFill>
        <p:spPr>
          <a:xfrm>
            <a:off x="-304800" y="-1905000"/>
            <a:ext cx="9601200" cy="10287000"/>
          </a:xfrm>
          <a:prstGeom prst="rect">
            <a:avLst/>
          </a:prstGeom>
        </p:spPr>
      </p:pic>
    </p:spTree>
    <p:extLst>
      <p:ext uri="{BB962C8B-B14F-4D97-AF65-F5344CB8AC3E}">
        <p14:creationId xmlns:p14="http://schemas.microsoft.com/office/powerpoint/2010/main" val="35938527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Examples of Portals &amp; Dashboards</a:t>
            </a:r>
          </a:p>
        </p:txBody>
      </p:sp>
      <p:sp>
        <p:nvSpPr>
          <p:cNvPr id="5" name="Content Placeholder 4"/>
          <p:cNvSpPr>
            <a:spLocks noGrp="1"/>
          </p:cNvSpPr>
          <p:nvPr>
            <p:ph idx="1"/>
          </p:nvPr>
        </p:nvSpPr>
        <p:spPr/>
        <p:txBody>
          <a:bodyPr/>
          <a:lstStyle/>
          <a:p>
            <a:r>
              <a:rPr lang="en-US" dirty="0" smtClean="0"/>
              <a:t>Vermont</a:t>
            </a:r>
          </a:p>
          <a:p>
            <a:r>
              <a:rPr lang="en-US" dirty="0" smtClean="0"/>
              <a:t>http</a:t>
            </a:r>
            <a:r>
              <a:rPr lang="en-US" dirty="0"/>
              <a:t>://humanservices.vermont.gov/copy_of_ahs-results-scorecard</a:t>
            </a:r>
          </a:p>
        </p:txBody>
      </p:sp>
    </p:spTree>
    <p:extLst>
      <p:ext uri="{BB962C8B-B14F-4D97-AF65-F5344CB8AC3E}">
        <p14:creationId xmlns:p14="http://schemas.microsoft.com/office/powerpoint/2010/main" val="4243545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555" t="17407" r="52445"/>
          <a:stretch/>
        </p:blipFill>
        <p:spPr>
          <a:xfrm>
            <a:off x="-152400" y="-381000"/>
            <a:ext cx="14401800" cy="8496300"/>
          </a:xfrm>
          <a:prstGeom prst="rect">
            <a:avLst/>
          </a:prstGeom>
        </p:spPr>
      </p:pic>
    </p:spTree>
    <p:extLst>
      <p:ext uri="{BB962C8B-B14F-4D97-AF65-F5344CB8AC3E}">
        <p14:creationId xmlns:p14="http://schemas.microsoft.com/office/powerpoint/2010/main" val="29154915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Portals and dashboard </a:t>
            </a:r>
            <a:endParaRPr lang="en-US" dirty="0"/>
          </a:p>
        </p:txBody>
      </p:sp>
      <p:sp>
        <p:nvSpPr>
          <p:cNvPr id="3" name="Content Placeholder 2"/>
          <p:cNvSpPr>
            <a:spLocks noGrp="1"/>
          </p:cNvSpPr>
          <p:nvPr>
            <p:ph idx="1"/>
          </p:nvPr>
        </p:nvSpPr>
        <p:spPr/>
        <p:txBody>
          <a:bodyPr/>
          <a:lstStyle/>
          <a:p>
            <a:r>
              <a:rPr lang="en-US" dirty="0" smtClean="0"/>
              <a:t>Discussion</a:t>
            </a:r>
            <a:endParaRPr lang="en-US" dirty="0"/>
          </a:p>
        </p:txBody>
      </p:sp>
    </p:spTree>
    <p:extLst>
      <p:ext uri="{BB962C8B-B14F-4D97-AF65-F5344CB8AC3E}">
        <p14:creationId xmlns:p14="http://schemas.microsoft.com/office/powerpoint/2010/main" val="39486079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pPr marL="0" indent="0">
              <a:buNone/>
            </a:pPr>
            <a:r>
              <a:rPr lang="en-US" dirty="0" smtClean="0"/>
              <a:t>Questions?</a:t>
            </a:r>
          </a:p>
          <a:p>
            <a:pPr marL="0" indent="0">
              <a:buNone/>
            </a:pPr>
            <a:endParaRPr lang="en-US" dirty="0"/>
          </a:p>
          <a:p>
            <a:pPr marL="0" indent="0">
              <a:buNone/>
            </a:pPr>
            <a:r>
              <a:rPr lang="en-US" dirty="0" smtClean="0"/>
              <a:t>Norín Dollard, Ph.D.</a:t>
            </a:r>
          </a:p>
          <a:p>
            <a:pPr marL="0" indent="0">
              <a:buNone/>
            </a:pPr>
            <a:r>
              <a:rPr lang="en-US" dirty="0" smtClean="0">
                <a:hlinkClick r:id="rId3"/>
              </a:rPr>
              <a:t>dollard@usf.edu</a:t>
            </a:r>
            <a:endParaRPr lang="en-US" dirty="0" smtClean="0"/>
          </a:p>
          <a:p>
            <a:pPr marL="0" indent="0">
              <a:buNone/>
            </a:pPr>
            <a:r>
              <a:rPr lang="en-US" dirty="0" smtClean="0"/>
              <a:t>(813) 974-3761</a:t>
            </a:r>
          </a:p>
          <a:p>
            <a:pPr marL="0" indent="0">
              <a:buNone/>
            </a:pPr>
            <a:endParaRPr lang="en-US" dirty="0"/>
          </a:p>
          <a:p>
            <a:pPr marL="0" indent="0">
              <a:buNone/>
            </a:pPr>
            <a:r>
              <a:rPr lang="en-US" dirty="0" smtClean="0"/>
              <a:t>Like us on Facebook &amp; follow us on Twitter @</a:t>
            </a:r>
            <a:r>
              <a:rPr lang="en-US" dirty="0" err="1" smtClean="0"/>
              <a:t>FLKidsCount</a:t>
            </a:r>
            <a:endParaRPr lang="en-US" dirty="0"/>
          </a:p>
        </p:txBody>
      </p:sp>
    </p:spTree>
    <p:extLst>
      <p:ext uri="{BB962C8B-B14F-4D97-AF65-F5344CB8AC3E}">
        <p14:creationId xmlns:p14="http://schemas.microsoft.com/office/powerpoint/2010/main" val="1848178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458730" y="5911564"/>
            <a:ext cx="5469648" cy="811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9pPr>
          </a:lstStyle>
          <a:p>
            <a:r>
              <a:rPr lang="en-US" sz="3200" kern="0" dirty="0" smtClean="0"/>
              <a:t>KIDS COUNT State Network</a:t>
            </a:r>
            <a:endParaRPr lang="en-US" sz="3200" kern="0" dirty="0"/>
          </a:p>
        </p:txBody>
      </p:sp>
      <p:grpSp>
        <p:nvGrpSpPr>
          <p:cNvPr id="63" name="Group 62"/>
          <p:cNvGrpSpPr/>
          <p:nvPr/>
        </p:nvGrpSpPr>
        <p:grpSpPr>
          <a:xfrm>
            <a:off x="0" y="0"/>
            <a:ext cx="9220200" cy="6858000"/>
            <a:chOff x="228600" y="1464425"/>
            <a:chExt cx="8674473" cy="5149310"/>
          </a:xfrm>
        </p:grpSpPr>
        <p:grpSp>
          <p:nvGrpSpPr>
            <p:cNvPr id="64" name="Group 63"/>
            <p:cNvGrpSpPr/>
            <p:nvPr/>
          </p:nvGrpSpPr>
          <p:grpSpPr>
            <a:xfrm>
              <a:off x="228600" y="1464425"/>
              <a:ext cx="8674473" cy="5149310"/>
              <a:chOff x="200146" y="1419526"/>
              <a:chExt cx="8621353" cy="4842864"/>
            </a:xfrm>
          </p:grpSpPr>
          <p:grpSp>
            <p:nvGrpSpPr>
              <p:cNvPr id="67" name="Group 66"/>
              <p:cNvGrpSpPr/>
              <p:nvPr/>
            </p:nvGrpSpPr>
            <p:grpSpPr>
              <a:xfrm>
                <a:off x="200146" y="1419526"/>
                <a:ext cx="8621353" cy="4842864"/>
                <a:chOff x="200146" y="1419526"/>
                <a:chExt cx="8621353" cy="4842864"/>
              </a:xfrm>
            </p:grpSpPr>
            <p:pic>
              <p:nvPicPr>
                <p:cNvPr id="72" name="Picture 2" descr="https://docs.palantir.com/metropolis/dashboard.data/319USMapAHP.png"/>
                <p:cNvPicPr>
                  <a:picLocks noChangeAspect="1" noChangeArrowheads="1"/>
                </p:cNvPicPr>
                <p:nvPr/>
              </p:nvPicPr>
              <p:blipFill rotWithShape="1">
                <a:blip r:embed="rId2">
                  <a:extLst>
                    <a:ext uri="{28A0092B-C50C-407E-A947-70E740481C1C}">
                      <a14:useLocalDpi xmlns:a14="http://schemas.microsoft.com/office/drawing/2010/main" val="0"/>
                    </a:ext>
                  </a:extLst>
                </a:blip>
                <a:srcRect t="9059"/>
                <a:stretch/>
              </p:blipFill>
              <p:spPr bwMode="auto">
                <a:xfrm>
                  <a:off x="200146" y="1419526"/>
                  <a:ext cx="8621353" cy="4842864"/>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4" descr="http://datacenter.kidscount.org/GranteeLogo.axd?g=28"/>
                <p:cNvPicPr>
                  <a:picLocks noChangeAspect="1" noChangeArrowheads="1"/>
                </p:cNvPicPr>
                <p:nvPr/>
              </p:nvPicPr>
              <p:blipFill>
                <a:blip r:embed="rId3" cstate="print"/>
                <a:srcRect/>
                <a:stretch>
                  <a:fillRect/>
                </a:stretch>
              </p:blipFill>
              <p:spPr bwMode="auto">
                <a:xfrm>
                  <a:off x="3900452" y="2612139"/>
                  <a:ext cx="526486" cy="573047"/>
                </a:xfrm>
                <a:prstGeom prst="rect">
                  <a:avLst/>
                </a:prstGeom>
                <a:noFill/>
              </p:spPr>
            </p:pic>
            <p:pic>
              <p:nvPicPr>
                <p:cNvPr id="74" name="Picture 4" descr="http://datacenter.kidscount.org/GranteeLogo.axd?g=5"/>
                <p:cNvPicPr>
                  <a:picLocks noChangeAspect="1" noChangeArrowheads="1"/>
                </p:cNvPicPr>
                <p:nvPr/>
              </p:nvPicPr>
              <p:blipFill>
                <a:blip r:embed="rId4" cstate="print"/>
                <a:srcRect/>
                <a:stretch>
                  <a:fillRect/>
                </a:stretch>
              </p:blipFill>
              <p:spPr bwMode="auto">
                <a:xfrm>
                  <a:off x="617054" y="3736797"/>
                  <a:ext cx="1391701" cy="114470"/>
                </a:xfrm>
                <a:prstGeom prst="rect">
                  <a:avLst/>
                </a:prstGeom>
                <a:noFill/>
              </p:spPr>
            </p:pic>
            <p:pic>
              <p:nvPicPr>
                <p:cNvPr id="75" name="Picture 24" descr="http://datacenter.kidscount.org/GranteeLogo.axd?g=38"/>
                <p:cNvPicPr>
                  <a:picLocks noChangeAspect="1" noChangeArrowheads="1"/>
                </p:cNvPicPr>
                <p:nvPr/>
              </p:nvPicPr>
              <p:blipFill>
                <a:blip r:embed="rId5" cstate="print"/>
                <a:srcRect/>
                <a:stretch>
                  <a:fillRect/>
                </a:stretch>
              </p:blipFill>
              <p:spPr bwMode="auto">
                <a:xfrm>
                  <a:off x="1156469" y="2326602"/>
                  <a:ext cx="586710" cy="479146"/>
                </a:xfrm>
                <a:prstGeom prst="rect">
                  <a:avLst/>
                </a:prstGeom>
                <a:noFill/>
              </p:spPr>
            </p:pic>
            <p:pic>
              <p:nvPicPr>
                <p:cNvPr id="76" name="Picture 2" descr="http://datacenter.kidscount.org/GranteeLogo.axd?g=43"/>
                <p:cNvPicPr>
                  <a:picLocks noChangeAspect="1" noChangeArrowheads="1"/>
                </p:cNvPicPr>
                <p:nvPr/>
              </p:nvPicPr>
              <p:blipFill>
                <a:blip r:embed="rId6" cstate="print"/>
                <a:srcRect/>
                <a:stretch>
                  <a:fillRect/>
                </a:stretch>
              </p:blipFill>
              <p:spPr bwMode="auto">
                <a:xfrm>
                  <a:off x="6177361" y="3663380"/>
                  <a:ext cx="347818" cy="623173"/>
                </a:xfrm>
                <a:prstGeom prst="rect">
                  <a:avLst/>
                </a:prstGeom>
                <a:noFill/>
              </p:spPr>
            </p:pic>
            <p:pic>
              <p:nvPicPr>
                <p:cNvPr id="77" name="Picture 2" descr="http://datacenter.kidscount.org/GranteeLogo.axd?g=44"/>
                <p:cNvPicPr>
                  <a:picLocks noChangeAspect="1" noChangeArrowheads="1"/>
                </p:cNvPicPr>
                <p:nvPr/>
              </p:nvPicPr>
              <p:blipFill>
                <a:blip r:embed="rId7" cstate="print"/>
                <a:srcRect/>
                <a:stretch>
                  <a:fillRect/>
                </a:stretch>
              </p:blipFill>
              <p:spPr bwMode="auto">
                <a:xfrm>
                  <a:off x="3932628" y="4325247"/>
                  <a:ext cx="764562" cy="428155"/>
                </a:xfrm>
                <a:prstGeom prst="rect">
                  <a:avLst/>
                </a:prstGeom>
                <a:noFill/>
              </p:spPr>
            </p:pic>
            <p:pic>
              <p:nvPicPr>
                <p:cNvPr id="78" name="Picture 6" descr="http://datacenter.kidscount.org/GranteeLogo.axd?g=3"/>
                <p:cNvPicPr>
                  <a:picLocks noChangeAspect="1" noChangeArrowheads="1"/>
                </p:cNvPicPr>
                <p:nvPr/>
              </p:nvPicPr>
              <p:blipFill>
                <a:blip r:embed="rId8" cstate="print"/>
                <a:srcRect/>
                <a:stretch>
                  <a:fillRect/>
                </a:stretch>
              </p:blipFill>
              <p:spPr bwMode="auto">
                <a:xfrm>
                  <a:off x="2402326" y="3955512"/>
                  <a:ext cx="567280" cy="359277"/>
                </a:xfrm>
                <a:prstGeom prst="rect">
                  <a:avLst/>
                </a:prstGeom>
                <a:noFill/>
              </p:spPr>
            </p:pic>
            <p:pic>
              <p:nvPicPr>
                <p:cNvPr id="79" name="Picture 10" descr="http://datacenter.kidscount.org/GranteeLogo.axd?g=6"/>
                <p:cNvPicPr>
                  <a:picLocks noChangeAspect="1" noChangeArrowheads="1"/>
                </p:cNvPicPr>
                <p:nvPr/>
              </p:nvPicPr>
              <p:blipFill>
                <a:blip r:embed="rId9" cstate="print"/>
                <a:srcRect/>
                <a:stretch>
                  <a:fillRect/>
                </a:stretch>
              </p:blipFill>
              <p:spPr bwMode="auto">
                <a:xfrm>
                  <a:off x="3182463" y="3159123"/>
                  <a:ext cx="557443" cy="423085"/>
                </a:xfrm>
                <a:prstGeom prst="rect">
                  <a:avLst/>
                </a:prstGeom>
                <a:noFill/>
              </p:spPr>
            </p:pic>
            <p:pic>
              <p:nvPicPr>
                <p:cNvPr id="80" name="Picture 12" descr="http://datacenter.kidscount.org/GranteeLogo.axd?g=17"/>
                <p:cNvPicPr>
                  <a:picLocks noChangeAspect="1" noChangeArrowheads="1"/>
                </p:cNvPicPr>
                <p:nvPr/>
              </p:nvPicPr>
              <p:blipFill>
                <a:blip r:embed="rId10" cstate="print"/>
                <a:srcRect/>
                <a:stretch>
                  <a:fillRect/>
                </a:stretch>
              </p:blipFill>
              <p:spPr bwMode="auto">
                <a:xfrm>
                  <a:off x="3955436" y="3234555"/>
                  <a:ext cx="860842" cy="370307"/>
                </a:xfrm>
                <a:prstGeom prst="rect">
                  <a:avLst/>
                </a:prstGeom>
                <a:noFill/>
              </p:spPr>
            </p:pic>
            <p:pic>
              <p:nvPicPr>
                <p:cNvPr id="81" name="Picture 26" descr="http://datacenter.kidscount.org/GranteeLogo.axd?g=18"/>
                <p:cNvPicPr>
                  <a:picLocks noChangeAspect="1" noChangeArrowheads="1"/>
                </p:cNvPicPr>
                <p:nvPr/>
              </p:nvPicPr>
              <p:blipFill>
                <a:blip r:embed="rId11" cstate="print"/>
                <a:srcRect/>
                <a:stretch>
                  <a:fillRect/>
                </a:stretch>
              </p:blipFill>
              <p:spPr bwMode="auto">
                <a:xfrm>
                  <a:off x="5557235" y="3434181"/>
                  <a:ext cx="571501" cy="319088"/>
                </a:xfrm>
                <a:prstGeom prst="rect">
                  <a:avLst/>
                </a:prstGeom>
                <a:noFill/>
              </p:spPr>
            </p:pic>
            <p:pic>
              <p:nvPicPr>
                <p:cNvPr id="82" name="Picture 20" descr="http://datacenter.kidscount.org/GranteeLogo.axd?g=24"/>
                <p:cNvPicPr>
                  <a:picLocks noChangeAspect="1" noChangeArrowheads="1"/>
                </p:cNvPicPr>
                <p:nvPr/>
              </p:nvPicPr>
              <p:blipFill>
                <a:blip r:embed="rId12" cstate="print"/>
                <a:srcRect/>
                <a:stretch>
                  <a:fillRect/>
                </a:stretch>
              </p:blipFill>
              <p:spPr bwMode="auto">
                <a:xfrm>
                  <a:off x="4608494" y="1713295"/>
                  <a:ext cx="493091" cy="493091"/>
                </a:xfrm>
                <a:prstGeom prst="rect">
                  <a:avLst/>
                </a:prstGeom>
                <a:noFill/>
              </p:spPr>
            </p:pic>
            <p:pic>
              <p:nvPicPr>
                <p:cNvPr id="83"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48518" y="2087056"/>
                  <a:ext cx="764286" cy="450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89981" y="4425446"/>
                  <a:ext cx="891498" cy="298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96174" y="1668316"/>
                  <a:ext cx="628340" cy="46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460004" y="2998727"/>
                  <a:ext cx="506610" cy="533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99043" y="2778346"/>
                  <a:ext cx="402250" cy="326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 name="Picture 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86505" y="3925148"/>
                  <a:ext cx="612463" cy="31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1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28817" y="4837363"/>
                  <a:ext cx="904801" cy="368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0" name="Picture 11"/>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965713" y="3810067"/>
                  <a:ext cx="485337" cy="65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 name="Picture 1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881641" y="2876884"/>
                  <a:ext cx="216762" cy="310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 name="Picture 1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87856" y="2174487"/>
                  <a:ext cx="816876" cy="39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 name="Picture 16"/>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397079" y="2735964"/>
                  <a:ext cx="613003" cy="32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 name="Picture 18"/>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816100" y="3082768"/>
                  <a:ext cx="451030" cy="279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 name="Picture 20"/>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146693" y="2515260"/>
                  <a:ext cx="344551" cy="318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 name="Picture 2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94561" y="5552346"/>
                  <a:ext cx="466624" cy="453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7" name="Picture 2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3751" y="4889729"/>
                  <a:ext cx="747813" cy="53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 name="Picture 26"/>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821871" y="2171044"/>
                  <a:ext cx="604089" cy="398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27"/>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654961" y="3493456"/>
                  <a:ext cx="394952" cy="286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28"/>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528276" y="2761754"/>
                  <a:ext cx="312675" cy="259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 name="Picture 29"/>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955436" y="3708468"/>
                  <a:ext cx="950357" cy="326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 name="Picture 31"/>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606604" y="4123084"/>
                  <a:ext cx="645497" cy="257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 name="Picture 32"/>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680091" y="3082429"/>
                  <a:ext cx="618487" cy="21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 name="Picture 33"/>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967827" y="2266232"/>
                  <a:ext cx="767686" cy="193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 name="Picture 34"/>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157180" y="4521334"/>
                  <a:ext cx="878229" cy="22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7" name="Picture 35"/>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4510822" y="2674533"/>
                  <a:ext cx="880107" cy="267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 name="Picture 37"/>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5614626" y="3854949"/>
                  <a:ext cx="391936" cy="590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 name="Picture 39"/>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211071" y="2662864"/>
                  <a:ext cx="414947" cy="457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41"/>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7546844" y="3444297"/>
                  <a:ext cx="718378" cy="19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 name="Picture 42"/>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329950" y="1812523"/>
                  <a:ext cx="1279312" cy="300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 name="Picture 46"/>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7958935" y="5363407"/>
                  <a:ext cx="582154" cy="400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3"/>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7801923" y="2612139"/>
                  <a:ext cx="816278" cy="19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 name="Picture 2"/>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291642" y="3248627"/>
                  <a:ext cx="771844" cy="22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 name="Picture 4"/>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8027773" y="1786781"/>
                  <a:ext cx="656843" cy="4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6" name="Picture 5"/>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874124" y="2316476"/>
                  <a:ext cx="1034816" cy="24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8" name="Picture 67"/>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7387407" y="3078071"/>
                <a:ext cx="451679" cy="34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7087083" y="3115402"/>
                <a:ext cx="275058" cy="275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69"/>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669798" y="1795911"/>
                <a:ext cx="821049" cy="296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2"/>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7102075" y="3442756"/>
                <a:ext cx="433789" cy="310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5" name="Picture 64"/>
            <p:cNvPicPr>
              <a:picLocks noChangeAspect="1"/>
            </p:cNvPicPr>
            <p:nvPr/>
          </p:nvPicPr>
          <p:blipFill>
            <a:blip r:embed="rId50"/>
            <a:stretch>
              <a:fillRect/>
            </a:stretch>
          </p:blipFill>
          <p:spPr>
            <a:xfrm>
              <a:off x="7176952" y="5586165"/>
              <a:ext cx="783045" cy="272596"/>
            </a:xfrm>
            <a:prstGeom prst="rect">
              <a:avLst/>
            </a:prstGeom>
          </p:spPr>
        </p:pic>
        <p:pic>
          <p:nvPicPr>
            <p:cNvPr id="66" name="Picture 65"/>
            <p:cNvPicPr>
              <a:picLocks noChangeAspect="1"/>
            </p:cNvPicPr>
            <p:nvPr/>
          </p:nvPicPr>
          <p:blipFill>
            <a:blip r:embed="rId51"/>
            <a:stretch>
              <a:fillRect/>
            </a:stretch>
          </p:blipFill>
          <p:spPr>
            <a:xfrm>
              <a:off x="4917579" y="3482517"/>
              <a:ext cx="614020" cy="274823"/>
            </a:xfrm>
            <a:prstGeom prst="rect">
              <a:avLst/>
            </a:prstGeom>
          </p:spPr>
        </p:pic>
      </p:grpSp>
      <p:pic>
        <p:nvPicPr>
          <p:cNvPr id="117" name="Picture 116"/>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2976260" y="1641157"/>
            <a:ext cx="600550" cy="510468"/>
          </a:xfrm>
          <a:prstGeom prst="rect">
            <a:avLst/>
          </a:prstGeom>
        </p:spPr>
      </p:pic>
      <p:pic>
        <p:nvPicPr>
          <p:cNvPr id="118" name="Picture 117"/>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6392398" y="5038216"/>
            <a:ext cx="817155" cy="351507"/>
          </a:xfrm>
          <a:prstGeom prst="rect">
            <a:avLst/>
          </a:prstGeom>
        </p:spPr>
      </p:pic>
      <p:sp>
        <p:nvSpPr>
          <p:cNvPr id="119" name="Rectangle 118"/>
          <p:cNvSpPr/>
          <p:nvPr/>
        </p:nvSpPr>
        <p:spPr>
          <a:xfrm>
            <a:off x="3785634" y="6005963"/>
            <a:ext cx="4095224" cy="461665"/>
          </a:xfrm>
          <a:prstGeom prst="rect">
            <a:avLst/>
          </a:prstGeom>
        </p:spPr>
        <p:txBody>
          <a:bodyPr wrap="none">
            <a:spAutoFit/>
          </a:bodyPr>
          <a:lstStyle/>
          <a:p>
            <a:r>
              <a:rPr lang="en-US" dirty="0"/>
              <a:t>KIDS COUNT State Network</a:t>
            </a:r>
          </a:p>
        </p:txBody>
      </p:sp>
    </p:spTree>
    <p:extLst>
      <p:ext uri="{BB962C8B-B14F-4D97-AF65-F5344CB8AC3E}">
        <p14:creationId xmlns:p14="http://schemas.microsoft.com/office/powerpoint/2010/main" val="3550076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47800" y="274638"/>
            <a:ext cx="7239000" cy="1020762"/>
          </a:xfrm>
          <a:prstGeom prst="rect">
            <a:avLst/>
          </a:prstGeom>
        </p:spPr>
        <p:txBody>
          <a:bodyPr/>
          <a:lstStyle>
            <a:lvl1pPr algn="l"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2800">
                <a:solidFill>
                  <a:schemeClr val="tx2"/>
                </a:solidFill>
                <a:latin typeface="Arial" pitchFamily="-108" charset="0"/>
                <a:ea typeface="ＭＳ Ｐゴシック" pitchFamily="-108" charset="-128"/>
                <a:cs typeface="ＭＳ Ｐゴシック" pitchFamily="-108" charset="-128"/>
              </a:defRPr>
            </a:lvl9pPr>
          </a:lstStyle>
          <a:p>
            <a:r>
              <a:rPr lang="en-US" kern="0" dirty="0" smtClean="0"/>
              <a:t>About KIDS COUNT</a:t>
            </a:r>
            <a:endParaRPr lang="en-US" kern="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357" y="1524000"/>
            <a:ext cx="7640876" cy="3984171"/>
          </a:xfrm>
          <a:prstGeom prst="rect">
            <a:avLst/>
          </a:prstGeom>
        </p:spPr>
      </p:pic>
    </p:spTree>
    <p:extLst>
      <p:ext uri="{BB962C8B-B14F-4D97-AF65-F5344CB8AC3E}">
        <p14:creationId xmlns:p14="http://schemas.microsoft.com/office/powerpoint/2010/main" val="25570039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a brighter future…</a:t>
            </a:r>
          </a:p>
        </p:txBody>
      </p:sp>
      <p:sp>
        <p:nvSpPr>
          <p:cNvPr id="3" name="Content Placeholder 2"/>
          <p:cNvSpPr>
            <a:spLocks noGrp="1"/>
          </p:cNvSpPr>
          <p:nvPr>
            <p:ph idx="1"/>
          </p:nvPr>
        </p:nvSpPr>
        <p:spPr/>
        <p:txBody>
          <a:bodyPr/>
          <a:lstStyle/>
          <a:p>
            <a:r>
              <a:rPr lang="en-US" dirty="0"/>
              <a:t>One way Casey achieves this is by providing reliable data analysis through the KIDS COUNT grants in all 50 states, </a:t>
            </a:r>
            <a:r>
              <a:rPr lang="en-US" dirty="0" smtClean="0"/>
              <a:t>Washington, D.C., Puerto </a:t>
            </a:r>
            <a:r>
              <a:rPr lang="en-US" dirty="0"/>
              <a:t>Rico and the Virgin Islands</a:t>
            </a:r>
          </a:p>
          <a:p>
            <a:r>
              <a:rPr lang="en-US" dirty="0"/>
              <a:t>Casey funds these groups to collect data and report on the most critical measures of child and family well-being in their states. </a:t>
            </a:r>
          </a:p>
        </p:txBody>
      </p:sp>
      <p:sp>
        <p:nvSpPr>
          <p:cNvPr id="4" name="TextBox 3"/>
          <p:cNvSpPr txBox="1"/>
          <p:nvPr/>
        </p:nvSpPr>
        <p:spPr>
          <a:xfrm>
            <a:off x="1524000" y="6121791"/>
            <a:ext cx="4393190" cy="461665"/>
          </a:xfrm>
          <a:prstGeom prst="rect">
            <a:avLst/>
          </a:prstGeom>
          <a:noFill/>
        </p:spPr>
        <p:txBody>
          <a:bodyPr wrap="none" rtlCol="0">
            <a:spAutoFit/>
          </a:bodyPr>
          <a:lstStyle/>
          <a:p>
            <a:r>
              <a:rPr lang="en-US" dirty="0"/>
              <a:t>http://datacenter.kidscount.org/</a:t>
            </a:r>
          </a:p>
        </p:txBody>
      </p:sp>
    </p:spTree>
    <p:extLst>
      <p:ext uri="{BB962C8B-B14F-4D97-AF65-F5344CB8AC3E}">
        <p14:creationId xmlns:p14="http://schemas.microsoft.com/office/powerpoint/2010/main" val="2833085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1" y="1066800"/>
            <a:ext cx="7772399" cy="4746171"/>
          </a:xfrm>
          <a:prstGeom prst="rect">
            <a:avLst/>
          </a:prstGeom>
        </p:spPr>
      </p:pic>
    </p:spTree>
    <p:extLst>
      <p:ext uri="{BB962C8B-B14F-4D97-AF65-F5344CB8AC3E}">
        <p14:creationId xmlns:p14="http://schemas.microsoft.com/office/powerpoint/2010/main" val="1551537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71600" y="241877"/>
            <a:ext cx="7772400" cy="102076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t>Four Domains of Child Well-Being</a:t>
            </a:r>
            <a:endParaRPr lang="en-US" sz="3600" dirty="0"/>
          </a:p>
        </p:txBody>
      </p:sp>
      <p:grpSp>
        <p:nvGrpSpPr>
          <p:cNvPr id="16" name="Group 15"/>
          <p:cNvGrpSpPr/>
          <p:nvPr/>
        </p:nvGrpSpPr>
        <p:grpSpPr>
          <a:xfrm>
            <a:off x="1295400" y="2286000"/>
            <a:ext cx="7848600" cy="2765286"/>
            <a:chOff x="1295400" y="2286000"/>
            <a:chExt cx="7848600" cy="2765286"/>
          </a:xfrm>
        </p:grpSpPr>
        <p:grpSp>
          <p:nvGrpSpPr>
            <p:cNvPr id="4" name="Group 3"/>
            <p:cNvGrpSpPr/>
            <p:nvPr/>
          </p:nvGrpSpPr>
          <p:grpSpPr>
            <a:xfrm>
              <a:off x="1295400" y="2287935"/>
              <a:ext cx="1999797" cy="2763351"/>
              <a:chOff x="1616860" y="1701337"/>
              <a:chExt cx="2263140" cy="2763351"/>
            </a:xfrm>
          </p:grpSpPr>
          <p:pic>
            <p:nvPicPr>
              <p:cNvPr id="14" name="Picture 13" descr="C:\Users\jhodgins\Desktop\KC_economic_icon-3295.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1616860" y="1701337"/>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996365" y="3756802"/>
                <a:ext cx="1504130" cy="707886"/>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008D7F"/>
                    </a:solidFill>
                    <a:latin typeface="Arial" charset="0"/>
                  </a:rPr>
                  <a:t>Economic</a:t>
                </a:r>
                <a:br>
                  <a:rPr lang="en-US" sz="2000" b="1" dirty="0" smtClean="0">
                    <a:solidFill>
                      <a:srgbClr val="008D7F"/>
                    </a:solidFill>
                    <a:latin typeface="Arial" charset="0"/>
                  </a:rPr>
                </a:br>
                <a:r>
                  <a:rPr lang="en-US" sz="2000" b="1" dirty="0" smtClean="0">
                    <a:solidFill>
                      <a:srgbClr val="008D7F"/>
                    </a:solidFill>
                    <a:latin typeface="Arial" charset="0"/>
                  </a:rPr>
                  <a:t>Well-Being</a:t>
                </a:r>
                <a:endParaRPr lang="en-US" sz="2000" b="1" dirty="0">
                  <a:solidFill>
                    <a:srgbClr val="008D7F"/>
                  </a:solidFill>
                  <a:latin typeface="Arial" charset="0"/>
                </a:endParaRPr>
              </a:p>
            </p:txBody>
          </p:sp>
        </p:grpSp>
        <p:grpSp>
          <p:nvGrpSpPr>
            <p:cNvPr id="5" name="Group 4"/>
            <p:cNvGrpSpPr/>
            <p:nvPr/>
          </p:nvGrpSpPr>
          <p:grpSpPr>
            <a:xfrm>
              <a:off x="3295197" y="2433236"/>
              <a:ext cx="1999797" cy="2457510"/>
              <a:chOff x="3880000" y="1846638"/>
              <a:chExt cx="2263140" cy="2457510"/>
            </a:xfrm>
          </p:grpSpPr>
          <p:pic>
            <p:nvPicPr>
              <p:cNvPr id="12" name="Picture 11" descr="C:\Users\jhodgins\Desktop\KC_education_icon-2602.gif"/>
              <p:cNvPicPr>
                <a:picLocks noChangeAspect="1" noChangeArrowheads="1"/>
              </p:cNvPicPr>
              <p:nvPr/>
            </p:nvPicPr>
            <p:blipFill>
              <a:blip r:embed="rId4"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3880000" y="1846638"/>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298877" y="3904038"/>
                <a:ext cx="1425391" cy="400110"/>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79288C"/>
                    </a:solidFill>
                    <a:latin typeface="Arial" charset="0"/>
                  </a:rPr>
                  <a:t>Education</a:t>
                </a:r>
                <a:endParaRPr lang="en-US" sz="2000" b="1" dirty="0">
                  <a:solidFill>
                    <a:srgbClr val="79288C"/>
                  </a:solidFill>
                  <a:latin typeface="Arial" charset="0"/>
                </a:endParaRPr>
              </a:p>
            </p:txBody>
          </p:sp>
        </p:grpSp>
        <p:grpSp>
          <p:nvGrpSpPr>
            <p:cNvPr id="6" name="Group 5"/>
            <p:cNvGrpSpPr/>
            <p:nvPr/>
          </p:nvGrpSpPr>
          <p:grpSpPr>
            <a:xfrm>
              <a:off x="7144203" y="2286000"/>
              <a:ext cx="1999797" cy="2765286"/>
              <a:chOff x="6880860" y="1905000"/>
              <a:chExt cx="2263140" cy="2765286"/>
            </a:xfrm>
          </p:grpSpPr>
          <p:pic>
            <p:nvPicPr>
              <p:cNvPr id="10" name="Picture 5" descr="C:\Users\jhodgins\Desktop\KC_family_icon-200.gif"/>
              <p:cNvPicPr>
                <a:picLocks noChangeAspect="1" noChangeArrowheads="1"/>
              </p:cNvPicPr>
              <p:nvPr/>
            </p:nvPicPr>
            <p:blipFill>
              <a:blip r:embed="rId5"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6880860" y="1905000"/>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214778" y="3962400"/>
                <a:ext cx="1595309" cy="707886"/>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D31245"/>
                    </a:solidFill>
                    <a:latin typeface="Arial" charset="0"/>
                  </a:rPr>
                  <a:t>Family and</a:t>
                </a:r>
                <a:br>
                  <a:rPr lang="en-US" sz="2000" b="1" dirty="0" smtClean="0">
                    <a:solidFill>
                      <a:srgbClr val="D31245"/>
                    </a:solidFill>
                    <a:latin typeface="Arial" charset="0"/>
                  </a:rPr>
                </a:br>
                <a:r>
                  <a:rPr lang="en-US" sz="2000" b="1" dirty="0" smtClean="0">
                    <a:solidFill>
                      <a:srgbClr val="D31245"/>
                    </a:solidFill>
                    <a:latin typeface="Arial" charset="0"/>
                  </a:rPr>
                  <a:t>Community</a:t>
                </a:r>
                <a:endParaRPr lang="en-US" sz="2000" b="1" dirty="0">
                  <a:solidFill>
                    <a:srgbClr val="D31245"/>
                  </a:solidFill>
                  <a:latin typeface="Arial" charset="0"/>
                </a:endParaRPr>
              </a:p>
            </p:txBody>
          </p:sp>
        </p:grpSp>
        <p:grpSp>
          <p:nvGrpSpPr>
            <p:cNvPr id="7" name="Group 6"/>
            <p:cNvGrpSpPr/>
            <p:nvPr/>
          </p:nvGrpSpPr>
          <p:grpSpPr>
            <a:xfrm>
              <a:off x="5277288" y="2433236"/>
              <a:ext cx="1999797" cy="2470815"/>
              <a:chOff x="6123104" y="1846638"/>
              <a:chExt cx="2263140" cy="2470815"/>
            </a:xfrm>
          </p:grpSpPr>
          <p:pic>
            <p:nvPicPr>
              <p:cNvPr id="8" name="Picture 7" descr="C:\Users\jhodgins\Desktop\KC_health_icon-300.gif"/>
              <p:cNvPicPr>
                <a:picLocks noChangeAspect="1" noChangeArrowheads="1"/>
              </p:cNvPicPr>
              <p:nvPr/>
            </p:nvPicPr>
            <p:blipFill>
              <a:blip r:embed="rId6"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6123104" y="1846638"/>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770406" y="3917343"/>
                <a:ext cx="968535" cy="400110"/>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0079C2"/>
                    </a:solidFill>
                    <a:latin typeface="Arial" charset="0"/>
                  </a:rPr>
                  <a:t>Health</a:t>
                </a:r>
                <a:endParaRPr lang="en-US" sz="2000" b="1" dirty="0">
                  <a:solidFill>
                    <a:srgbClr val="0079C2"/>
                  </a:solidFill>
                  <a:latin typeface="Arial" charset="0"/>
                </a:endParaRPr>
              </a:p>
            </p:txBody>
          </p:sp>
        </p:grpSp>
      </p:grpSp>
    </p:spTree>
    <p:extLst>
      <p:ext uri="{BB962C8B-B14F-4D97-AF65-F5344CB8AC3E}">
        <p14:creationId xmlns:p14="http://schemas.microsoft.com/office/powerpoint/2010/main" val="3056853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71600" y="-17584"/>
            <a:ext cx="1600200" cy="1541586"/>
            <a:chOff x="1616860" y="1701337"/>
            <a:chExt cx="2263140" cy="2763351"/>
          </a:xfrm>
        </p:grpSpPr>
        <p:pic>
          <p:nvPicPr>
            <p:cNvPr id="6" name="Picture 5" descr="C:\Users\jhodgins\Desktop\KC_economic_icon-3295.gif"/>
            <p:cNvPicPr>
              <a:picLocks noChangeAspect="1" noChangeArrowheads="1"/>
            </p:cNvPicPr>
            <p:nvPr/>
          </p:nvPicPr>
          <p:blipFill>
            <a:blip r:embed="rId3" cstate="print">
              <a:clrChange>
                <a:clrFrom>
                  <a:srgbClr val="F1E8C1"/>
                </a:clrFrom>
                <a:clrTo>
                  <a:srgbClr val="F1E8C1">
                    <a:alpha val="0"/>
                  </a:srgbClr>
                </a:clrTo>
              </a:clrChange>
              <a:extLst>
                <a:ext uri="{28A0092B-C50C-407E-A947-70E740481C1C}">
                  <a14:useLocalDpi xmlns:a14="http://schemas.microsoft.com/office/drawing/2010/main" val="0"/>
                </a:ext>
              </a:extLst>
            </a:blip>
            <a:srcRect/>
            <a:stretch>
              <a:fillRect/>
            </a:stretch>
          </p:blipFill>
          <p:spPr bwMode="auto">
            <a:xfrm>
              <a:off x="1616860" y="1701337"/>
              <a:ext cx="2263140" cy="22631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96365" y="3756802"/>
              <a:ext cx="1504130" cy="707886"/>
            </a:xfrm>
            <a:prstGeom prst="rect">
              <a:avLst/>
            </a:prstGeom>
            <a:noFill/>
          </p:spPr>
          <p:txBody>
            <a:bodyPr wrap="none" rtlCol="0">
              <a:spAutoFit/>
            </a:bodyPr>
            <a:lstStyle/>
            <a:p>
              <a:pPr algn="ctr" defTabSz="914400" fontAlgn="base">
                <a:spcBef>
                  <a:spcPct val="0"/>
                </a:spcBef>
                <a:spcAft>
                  <a:spcPct val="0"/>
                </a:spcAft>
              </a:pPr>
              <a:r>
                <a:rPr lang="en-US" sz="2000" b="1" dirty="0" smtClean="0">
                  <a:solidFill>
                    <a:srgbClr val="008D7F"/>
                  </a:solidFill>
                  <a:latin typeface="Arial" charset="0"/>
                </a:rPr>
                <a:t>Economic</a:t>
              </a:r>
              <a:br>
                <a:rPr lang="en-US" sz="2000" b="1" dirty="0" smtClean="0">
                  <a:solidFill>
                    <a:srgbClr val="008D7F"/>
                  </a:solidFill>
                  <a:latin typeface="Arial" charset="0"/>
                </a:rPr>
              </a:br>
              <a:r>
                <a:rPr lang="en-US" sz="2000" b="1" dirty="0" smtClean="0">
                  <a:solidFill>
                    <a:srgbClr val="008D7F"/>
                  </a:solidFill>
                  <a:latin typeface="Arial" charset="0"/>
                </a:rPr>
                <a:t>Well-Being</a:t>
              </a:r>
              <a:endParaRPr lang="en-US" sz="2000" b="1" dirty="0">
                <a:solidFill>
                  <a:srgbClr val="008D7F"/>
                </a:solidFill>
                <a:latin typeface="Arial" charset="0"/>
              </a:endParaRPr>
            </a:p>
          </p:txBody>
        </p:sp>
      </p:grpSp>
      <p:graphicFrame>
        <p:nvGraphicFramePr>
          <p:cNvPr id="9" name="Table 8"/>
          <p:cNvGraphicFramePr>
            <a:graphicFrameLocks noGrp="1"/>
          </p:cNvGraphicFramePr>
          <p:nvPr>
            <p:extLst>
              <p:ext uri="{D42A27DB-BD31-4B8C-83A1-F6EECF244321}">
                <p14:modId xmlns:p14="http://schemas.microsoft.com/office/powerpoint/2010/main" val="1426920748"/>
              </p:ext>
            </p:extLst>
          </p:nvPr>
        </p:nvGraphicFramePr>
        <p:xfrm>
          <a:off x="1312955" y="1830083"/>
          <a:ext cx="7831045" cy="3065362"/>
        </p:xfrm>
        <a:graphic>
          <a:graphicData uri="http://schemas.openxmlformats.org/drawingml/2006/table">
            <a:tbl>
              <a:tblPr firstRow="1" bandRow="1">
                <a:tableStyleId>{00A15C55-8517-42AA-B614-E9B94910E393}</a:tableStyleId>
              </a:tblPr>
              <a:tblGrid>
                <a:gridCol w="1088390"/>
                <a:gridCol w="1029745"/>
                <a:gridCol w="1022356"/>
                <a:gridCol w="1022356"/>
                <a:gridCol w="1038980"/>
                <a:gridCol w="1038980"/>
                <a:gridCol w="795119"/>
                <a:gridCol w="795119"/>
              </a:tblGrid>
              <a:tr h="308339">
                <a:tc gridSpan="2">
                  <a:txBody>
                    <a:bodyPr/>
                    <a:lstStyle/>
                    <a:p>
                      <a:pPr algn="l"/>
                      <a:r>
                        <a:rPr lang="en-US" sz="1400" b="1" dirty="0" smtClean="0">
                          <a:solidFill>
                            <a:srgbClr val="009999"/>
                          </a:solidFill>
                          <a:latin typeface="Kartika" panose="02020503030404060203" pitchFamily="18" charset="0"/>
                          <a:cs typeface="Kartika" panose="02020503030404060203" pitchFamily="18" charset="0"/>
                        </a:rPr>
                        <a:t>FLORIDA</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aseline="0" dirty="0" smtClean="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955852">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Children in poverty</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dirty="0" smtClean="0">
                          <a:solidFill>
                            <a:srgbClr val="009999"/>
                          </a:solidFill>
                          <a:latin typeface="Kartika" panose="02020503030404060203" pitchFamily="18" charset="0"/>
                          <a:cs typeface="Kartika" panose="02020503030404060203" pitchFamily="18" charset="0"/>
                        </a:rPr>
                        <a:t>Children whose parents lack secure employment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Children living in households with a high housing cost burden</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baseline="0" dirty="0" smtClean="0">
                          <a:solidFill>
                            <a:srgbClr val="009999"/>
                          </a:solidFill>
                          <a:latin typeface="Kartika" panose="02020503030404060203" pitchFamily="18" charset="0"/>
                          <a:cs typeface="Kartika" panose="02020503030404060203" pitchFamily="18" charset="0"/>
                        </a:rPr>
                        <a:t>Teens not in school and not working</a:t>
                      </a:r>
                      <a:endParaRPr lang="en-US" sz="140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08339">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400" dirty="0" smtClean="0">
                          <a:solidFill>
                            <a:schemeClr val="tx1">
                              <a:lumMod val="95000"/>
                              <a:lumOff val="5000"/>
                            </a:schemeClr>
                          </a:solidFill>
                          <a:latin typeface="Kartika" panose="02020503030404060203" pitchFamily="18" charset="0"/>
                          <a:cs typeface="Kartika" panose="02020503030404060203" pitchFamily="18" charset="0"/>
                        </a:rPr>
                        <a:t>2014</a:t>
                      </a:r>
                      <a:endParaRPr lang="en-US" sz="140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B"/>
                    </a:solidFill>
                  </a:tcPr>
                </a:tc>
                <a:tc hMerge="1">
                  <a:txBody>
                    <a:bodyPr/>
                    <a:lstStyle/>
                    <a:p>
                      <a:endParaRPr lang="en-US"/>
                    </a:p>
                  </a:txBody>
                  <a:tcPr/>
                </a:tc>
              </a:tr>
              <a:tr h="462509">
                <a:tc gridSpan="2">
                  <a:txBody>
                    <a:bodyPr/>
                    <a:lstStyle/>
                    <a:p>
                      <a:pPr algn="ctr"/>
                      <a:r>
                        <a:rPr lang="en-US" sz="2400" dirty="0" smtClean="0">
                          <a:solidFill>
                            <a:srgbClr val="009999"/>
                          </a:solidFill>
                          <a:latin typeface="Kartika" panose="02020503030404060203" pitchFamily="18" charset="0"/>
                          <a:cs typeface="Kartika" panose="02020503030404060203" pitchFamily="18" charset="0"/>
                        </a:rPr>
                        <a:t>24%</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009999"/>
                          </a:solidFill>
                          <a:latin typeface="Kartika" panose="02020503030404060203" pitchFamily="18" charset="0"/>
                          <a:cs typeface="Kartika" panose="02020503030404060203" pitchFamily="18" charset="0"/>
                        </a:rPr>
                        <a:t>32%</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009999"/>
                          </a:solidFill>
                          <a:latin typeface="Kartika" panose="02020503030404060203" pitchFamily="18" charset="0"/>
                          <a:cs typeface="Kartika" panose="02020503030404060203" pitchFamily="18" charset="0"/>
                        </a:rPr>
                        <a:t>41%</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2400" dirty="0" smtClean="0">
                          <a:solidFill>
                            <a:srgbClr val="009999"/>
                          </a:solidFill>
                          <a:latin typeface="Kartika" panose="02020503030404060203" pitchFamily="18" charset="0"/>
                          <a:cs typeface="Kartika" panose="02020503030404060203" pitchFamily="18" charset="0"/>
                        </a:rPr>
                        <a:t>8%</a:t>
                      </a:r>
                      <a:endParaRPr lang="en-US" sz="240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43441">
                <a:tc gridSpan="2">
                  <a:txBody>
                    <a:bodyPr/>
                    <a:lstStyle/>
                    <a:p>
                      <a:pPr algn="ctr"/>
                      <a:r>
                        <a:rPr lang="en-US" sz="1200" dirty="0" smtClean="0">
                          <a:solidFill>
                            <a:srgbClr val="009999"/>
                          </a:solidFill>
                          <a:latin typeface="Kartika" panose="02020503030404060203" pitchFamily="18" charset="0"/>
                          <a:cs typeface="Kartika" panose="02020503030404060203" pitchFamily="18" charset="0"/>
                        </a:rPr>
                        <a:t>948,000</a:t>
                      </a:r>
                      <a:r>
                        <a:rPr lang="en-US" sz="1200" baseline="0" dirty="0" smtClean="0">
                          <a:solidFill>
                            <a:srgbClr val="009999"/>
                          </a:solidFill>
                          <a:latin typeface="Kartika" panose="02020503030404060203" pitchFamily="18" charset="0"/>
                          <a:cs typeface="Kartika" panose="02020503030404060203" pitchFamily="18" charset="0"/>
                        </a:rPr>
                        <a:t>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dirty="0" smtClean="0">
                          <a:solidFill>
                            <a:srgbClr val="009999"/>
                          </a:solidFill>
                          <a:latin typeface="Kartika" panose="02020503030404060203" pitchFamily="18" charset="0"/>
                          <a:cs typeface="Kartika" panose="02020503030404060203" pitchFamily="18" charset="0"/>
                        </a:rPr>
                        <a:t>1,283,000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dirty="0" smtClean="0">
                          <a:solidFill>
                            <a:srgbClr val="009999"/>
                          </a:solidFill>
                          <a:latin typeface="Kartika" panose="02020503030404060203" pitchFamily="18" charset="0"/>
                          <a:cs typeface="Kartika" panose="02020503030404060203" pitchFamily="18" charset="0"/>
                        </a:rPr>
                        <a:t>1,672,000 </a:t>
                      </a:r>
                      <a:r>
                        <a:rPr lang="en-US" sz="1200" dirty="0" smtClean="0">
                          <a:solidFill>
                            <a:schemeClr val="tx1">
                              <a:lumMod val="95000"/>
                              <a:lumOff val="5000"/>
                            </a:schemeClr>
                          </a:solidFill>
                          <a:latin typeface="Kartika" panose="02020503030404060203" pitchFamily="18" charset="0"/>
                          <a:cs typeface="Kartika" panose="02020503030404060203" pitchFamily="18" charset="0"/>
                        </a:rPr>
                        <a:t>CHILDREN</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c gridSpan="2">
                  <a:txBody>
                    <a:bodyPr/>
                    <a:lstStyle/>
                    <a:p>
                      <a:pPr algn="ctr"/>
                      <a:r>
                        <a:rPr lang="en-US" sz="1200" dirty="0" smtClean="0">
                          <a:solidFill>
                            <a:srgbClr val="009999"/>
                          </a:solidFill>
                          <a:latin typeface="Kartika" panose="02020503030404060203" pitchFamily="18" charset="0"/>
                          <a:cs typeface="Kartika" panose="02020503030404060203" pitchFamily="18" charset="0"/>
                        </a:rPr>
                        <a:t>78,000</a:t>
                      </a:r>
                      <a:r>
                        <a:rPr lang="en-US" sz="1200" baseline="0" dirty="0" smtClean="0">
                          <a:solidFill>
                            <a:srgbClr val="009999"/>
                          </a:solidFill>
                          <a:latin typeface="Kartika" panose="02020503030404060203" pitchFamily="18" charset="0"/>
                          <a:cs typeface="Kartika" panose="02020503030404060203" pitchFamily="18" charset="0"/>
                        </a:rPr>
                        <a:t> </a:t>
                      </a:r>
                      <a:r>
                        <a:rPr lang="en-US" sz="1200" baseline="0" dirty="0" smtClean="0">
                          <a:solidFill>
                            <a:schemeClr val="tx1">
                              <a:lumMod val="95000"/>
                              <a:lumOff val="5000"/>
                            </a:schemeClr>
                          </a:solidFill>
                          <a:latin typeface="Kartika" panose="02020503030404060203" pitchFamily="18" charset="0"/>
                          <a:cs typeface="Kartika" panose="02020503030404060203" pitchFamily="18" charset="0"/>
                        </a:rPr>
                        <a:t>TEENS</a:t>
                      </a:r>
                      <a:endParaRPr lang="en-US" sz="120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EB"/>
                    </a:solidFill>
                  </a:tcPr>
                </a:tc>
                <a:tc hMerge="1">
                  <a:txBody>
                    <a:bodyPr/>
                    <a:lstStyle/>
                    <a:p>
                      <a:endParaRPr lang="en-US"/>
                    </a:p>
                  </a:txBody>
                  <a:tcPr/>
                </a:tc>
              </a:tr>
              <a:tr h="343441">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WORSENED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tc hMerge="1">
                  <a:txBody>
                    <a:bodyPr/>
                    <a:lstStyle/>
                    <a:p>
                      <a:endParaRPr lang="en-US"/>
                    </a:p>
                  </a:txBody>
                  <a:tcPr/>
                </a:tc>
                <a:tc gridSpan="2">
                  <a:txBody>
                    <a:bodyPr/>
                    <a:lstStyle/>
                    <a:p>
                      <a:pPr algn="ctr"/>
                      <a:r>
                        <a:rPr lang="en-US" sz="1400" b="1" baseline="0" dirty="0" smtClean="0">
                          <a:solidFill>
                            <a:schemeClr val="bg1"/>
                          </a:solidFill>
                          <a:latin typeface="Kartika" panose="02020503030404060203" pitchFamily="18" charset="0"/>
                          <a:cs typeface="Kartika" panose="02020503030404060203" pitchFamily="18" charset="0"/>
                        </a:rPr>
                        <a:t>IMPROVED</a:t>
                      </a:r>
                      <a:endParaRPr lang="en-US" sz="1400" b="1" baseline="0" dirty="0">
                        <a:solidFill>
                          <a:schemeClr val="bg1"/>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chemeClr val="bg1"/>
                          </a:solidFill>
                          <a:latin typeface="Kartika" panose="02020503030404060203" pitchFamily="18" charset="0"/>
                          <a:cs typeface="Kartika" panose="02020503030404060203" pitchFamily="18" charset="0"/>
                        </a:rPr>
                        <a:t>IMPROVED</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78BF37"/>
                    </a:solidFill>
                  </a:tcPr>
                </a:tc>
                <a:tc hMerge="1">
                  <a:txBody>
                    <a:bodyPr/>
                    <a:lstStyle/>
                    <a:p>
                      <a:endParaRPr lang="en-US"/>
                    </a:p>
                  </a:txBody>
                  <a:tcPr/>
                </a:tc>
              </a:tr>
              <a:tr h="343441">
                <a:tc>
                  <a:txBody>
                    <a:bodyPr/>
                    <a:lstStyle/>
                    <a:p>
                      <a:pPr algn="ctr"/>
                      <a:r>
                        <a:rPr lang="en-US" sz="1200" b="0" baseline="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b="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0" baseline="0" dirty="0" smtClean="0">
                          <a:solidFill>
                            <a:srgbClr val="009999"/>
                          </a:solidFill>
                          <a:latin typeface="Kartika" panose="02020503030404060203" pitchFamily="18" charset="0"/>
                          <a:cs typeface="Kartika" panose="02020503030404060203" pitchFamily="18" charset="0"/>
                        </a:rPr>
                        <a:t>18%</a:t>
                      </a:r>
                      <a:endParaRPr lang="en-US" sz="1400" b="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200" b="0" baseline="0" dirty="0" smtClean="0">
                          <a:solidFill>
                            <a:schemeClr val="tx1">
                              <a:lumMod val="95000"/>
                              <a:lumOff val="5000"/>
                            </a:schemeClr>
                          </a:solidFill>
                          <a:latin typeface="Kartika" panose="02020503030404060203" pitchFamily="18" charset="0"/>
                          <a:cs typeface="Kartika" panose="02020503030404060203" pitchFamily="18" charset="0"/>
                        </a:rPr>
                        <a:t>2008</a:t>
                      </a:r>
                      <a:endParaRPr lang="en-US" sz="1200" b="0" baseline="0" dirty="0">
                        <a:solidFill>
                          <a:schemeClr val="tx1">
                            <a:lumMod val="95000"/>
                            <a:lumOff val="5000"/>
                          </a:schemeClr>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0" baseline="0" dirty="0" smtClean="0">
                          <a:solidFill>
                            <a:srgbClr val="009999"/>
                          </a:solidFill>
                          <a:latin typeface="Kartika" panose="02020503030404060203" pitchFamily="18" charset="0"/>
                          <a:cs typeface="Kartika" panose="02020503030404060203" pitchFamily="18" charset="0"/>
                        </a:rPr>
                        <a:t>28%</a:t>
                      </a:r>
                      <a:endParaRPr lang="en-US" sz="1400" b="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tx1">
                              <a:lumMod val="95000"/>
                              <a:lumOff val="5000"/>
                            </a:schemeClr>
                          </a:solidFill>
                          <a:latin typeface="Kartika" panose="02020503030404060203" pitchFamily="18" charset="0"/>
                          <a:cs typeface="Kartika" panose="02020503030404060203" pitchFamily="18" charset="0"/>
                        </a:rPr>
                        <a:t>2008</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400" b="0" baseline="0" dirty="0" smtClean="0">
                          <a:solidFill>
                            <a:srgbClr val="009999"/>
                          </a:solidFill>
                          <a:latin typeface="Kartika" panose="02020503030404060203" pitchFamily="18" charset="0"/>
                          <a:cs typeface="Kartika" panose="02020503030404060203" pitchFamily="18" charset="0"/>
                        </a:rPr>
                        <a:t>49%</a:t>
                      </a:r>
                      <a:endParaRPr lang="en-US" sz="1400" b="0" baseline="0" dirty="0">
                        <a:solidFill>
                          <a:srgbClr val="009999"/>
                        </a:solidFill>
                        <a:latin typeface="Kartika" panose="02020503030404060203" pitchFamily="18" charset="0"/>
                        <a:cs typeface="Kartika" panose="02020503030404060203" pitchFamily="18"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tx1">
                              <a:lumMod val="95000"/>
                              <a:lumOff val="5000"/>
                            </a:schemeClr>
                          </a:solidFill>
                          <a:latin typeface="Kartika" panose="02020503030404060203" pitchFamily="18" charset="0"/>
                          <a:cs typeface="Kartika" panose="02020503030404060203" pitchFamily="18" charset="0"/>
                        </a:rPr>
                        <a:t>2008</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solidFill>
                            <a:srgbClr val="009999"/>
                          </a:solidFill>
                          <a:latin typeface="Kartika" panose="02020503030404060203" pitchFamily="18" charset="0"/>
                          <a:cs typeface="Kartika" panose="02020503030404060203" pitchFamily="18" charset="0"/>
                        </a:rPr>
                        <a:t>10%</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bl>
          </a:graphicData>
        </a:graphic>
      </p:graphicFrame>
      <p:cxnSp>
        <p:nvCxnSpPr>
          <p:cNvPr id="12" name="Straight Connector 11"/>
          <p:cNvCxnSpPr/>
          <p:nvPr/>
        </p:nvCxnSpPr>
        <p:spPr bwMode="auto">
          <a:xfrm>
            <a:off x="1639937" y="3372729"/>
            <a:ext cx="1728689"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3" name="Straight Connector 12"/>
          <p:cNvCxnSpPr/>
          <p:nvPr/>
        </p:nvCxnSpPr>
        <p:spPr bwMode="auto">
          <a:xfrm>
            <a:off x="1646975" y="3829929"/>
            <a:ext cx="1728689"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4" name="Straight Connector 13"/>
          <p:cNvCxnSpPr/>
          <p:nvPr/>
        </p:nvCxnSpPr>
        <p:spPr bwMode="auto">
          <a:xfrm>
            <a:off x="3802703" y="33727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5" name="Straight Connector 14"/>
          <p:cNvCxnSpPr/>
          <p:nvPr/>
        </p:nvCxnSpPr>
        <p:spPr bwMode="auto">
          <a:xfrm>
            <a:off x="3807395" y="3829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6" name="Straight Connector 15"/>
          <p:cNvCxnSpPr/>
          <p:nvPr/>
        </p:nvCxnSpPr>
        <p:spPr bwMode="auto">
          <a:xfrm>
            <a:off x="5733821" y="33727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7" name="Straight Connector 16"/>
          <p:cNvCxnSpPr/>
          <p:nvPr/>
        </p:nvCxnSpPr>
        <p:spPr bwMode="auto">
          <a:xfrm>
            <a:off x="5736167" y="3829929"/>
            <a:ext cx="1497041"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8" name="Straight Connector 17"/>
          <p:cNvCxnSpPr/>
          <p:nvPr/>
        </p:nvCxnSpPr>
        <p:spPr bwMode="auto">
          <a:xfrm flipV="1">
            <a:off x="7664938" y="3352800"/>
            <a:ext cx="1272431" cy="19929"/>
          </a:xfrm>
          <a:prstGeom prst="line">
            <a:avLst/>
          </a:prstGeom>
          <a:solidFill>
            <a:schemeClr val="accent1"/>
          </a:solidFill>
          <a:ln w="9525" cap="flat" cmpd="sng" algn="ctr">
            <a:solidFill>
              <a:srgbClr val="FFC000"/>
            </a:solidFill>
            <a:prstDash val="solid"/>
            <a:round/>
            <a:headEnd type="none" w="med" len="med"/>
            <a:tailEnd type="none" w="med" len="med"/>
          </a:ln>
          <a:effectLst/>
        </p:spPr>
      </p:cxnSp>
      <p:cxnSp>
        <p:nvCxnSpPr>
          <p:cNvPr id="19" name="Straight Connector 18"/>
          <p:cNvCxnSpPr/>
          <p:nvPr/>
        </p:nvCxnSpPr>
        <p:spPr bwMode="auto">
          <a:xfrm flipV="1">
            <a:off x="7664938" y="3810000"/>
            <a:ext cx="1265393" cy="19929"/>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28" name="TextBox 27"/>
          <p:cNvSpPr txBox="1"/>
          <p:nvPr/>
        </p:nvSpPr>
        <p:spPr>
          <a:xfrm>
            <a:off x="3647534" y="509894"/>
            <a:ext cx="4727428" cy="457201"/>
          </a:xfrm>
          <a:prstGeom prst="rect">
            <a:avLst/>
          </a:prstGeom>
          <a:noFill/>
        </p:spPr>
        <p:txBody>
          <a:bodyPr wrap="square" rtlCol="0">
            <a:spAutoFit/>
          </a:bodyPr>
          <a:lstStyle/>
          <a:p>
            <a:r>
              <a:rPr lang="en-US" dirty="0" smtClean="0">
                <a:latin typeface="Kartika" panose="02020503030404060203" pitchFamily="18" charset="0"/>
                <a:cs typeface="Kartika" panose="02020503030404060203" pitchFamily="18" charset="0"/>
              </a:rPr>
              <a:t>Florida’s Domain Ranking 44</a:t>
            </a:r>
            <a:endParaRPr lang="en-US" dirty="0">
              <a:latin typeface="Kartika" panose="02020503030404060203" pitchFamily="18" charset="0"/>
              <a:cs typeface="Kartika" panose="02020503030404060203" pitchFamily="18" charset="0"/>
            </a:endParaRPr>
          </a:p>
        </p:txBody>
      </p:sp>
    </p:spTree>
    <p:extLst>
      <p:ext uri="{BB962C8B-B14F-4D97-AF65-F5344CB8AC3E}">
        <p14:creationId xmlns:p14="http://schemas.microsoft.com/office/powerpoint/2010/main" val="2476601047"/>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Custom 14">
      <a:dk1>
        <a:srgbClr val="000000"/>
      </a:dk1>
      <a:lt1>
        <a:srgbClr val="FFFFFF"/>
      </a:lt1>
      <a:dk2>
        <a:srgbClr val="000000"/>
      </a:dk2>
      <a:lt2>
        <a:srgbClr val="808080"/>
      </a:lt2>
      <a:accent1>
        <a:srgbClr val="78C037"/>
      </a:accent1>
      <a:accent2>
        <a:srgbClr val="EA421F"/>
      </a:accent2>
      <a:accent3>
        <a:srgbClr val="0B5E40"/>
      </a:accent3>
      <a:accent4>
        <a:srgbClr val="870CC5"/>
      </a:accent4>
      <a:accent5>
        <a:srgbClr val="FEDA14"/>
      </a:accent5>
      <a:accent6>
        <a:srgbClr val="000000"/>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16340</TotalTime>
  <Words>2555</Words>
  <Application>Microsoft Office PowerPoint</Application>
  <PresentationFormat>On-screen Show (4:3)</PresentationFormat>
  <Paragraphs>450</Paragraphs>
  <Slides>38</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ＭＳ Ｐゴシック</vt:lpstr>
      <vt:lpstr>Arial</vt:lpstr>
      <vt:lpstr>Kartika</vt:lpstr>
      <vt:lpstr>Blank Presentation</vt:lpstr>
      <vt:lpstr>Florida KIDS COUNT!  2017</vt:lpstr>
      <vt:lpstr>Agenda</vt:lpstr>
      <vt:lpstr>Annie E. Casey Foundation</vt:lpstr>
      <vt:lpstr>PowerPoint Presentation</vt:lpstr>
      <vt:lpstr>PowerPoint Presentation</vt:lpstr>
      <vt:lpstr>Building a brighter future…</vt:lpstr>
      <vt:lpstr>PowerPoint Presentation</vt:lpstr>
      <vt:lpstr>PowerPoint Presentation</vt:lpstr>
      <vt:lpstr>PowerPoint Presentation</vt:lpstr>
      <vt:lpstr>PowerPoint Presentation</vt:lpstr>
      <vt:lpstr>PowerPoint Presentation</vt:lpstr>
      <vt:lpstr>PowerPoint Presentation</vt:lpstr>
      <vt:lpstr>Casey data sources for state rankings</vt:lpstr>
      <vt:lpstr>Casey data sources for state rankings</vt:lpstr>
      <vt:lpstr>Casey data sources for state rankings</vt:lpstr>
      <vt:lpstr>Casey data sources for state rankings</vt:lpstr>
      <vt:lpstr>So how is national v. Florida data different?</vt:lpstr>
      <vt:lpstr>Florida KIDS COUNT</vt:lpstr>
      <vt:lpstr>PowerPoint Presentation</vt:lpstr>
      <vt:lpstr>2016 Florida Data Book</vt:lpstr>
      <vt:lpstr>At the 1/30 Cabinet Meeting they adopted the following indicators:</vt:lpstr>
      <vt:lpstr>At the 1/30 Cabinet Meeting they adopted the following indicators:</vt:lpstr>
      <vt:lpstr>What might a dashboard using local data look like?</vt:lpstr>
      <vt:lpstr>PowerPoint Presentation</vt:lpstr>
      <vt:lpstr>PowerPoint Presentation</vt:lpstr>
      <vt:lpstr>PowerPoint Presentation</vt:lpstr>
      <vt:lpstr>PowerPoint Presentation</vt:lpstr>
      <vt:lpstr>Examples of Portals &amp; Dashboards</vt:lpstr>
      <vt:lpstr>PowerPoint Presentation</vt:lpstr>
      <vt:lpstr>Examples of Portals &amp; Dashboards</vt:lpstr>
      <vt:lpstr>PowerPoint Presentation</vt:lpstr>
      <vt:lpstr>Examples of Portals &amp; Dashboards</vt:lpstr>
      <vt:lpstr>Examples of Portals &amp; Dashboards</vt:lpstr>
      <vt:lpstr>PowerPoint Presentation</vt:lpstr>
      <vt:lpstr>Examples of Portals &amp; Dashboards</vt:lpstr>
      <vt:lpstr>PowerPoint Presentation</vt:lpstr>
      <vt:lpstr>Portals and dashboard </vt:lpstr>
      <vt:lpstr>Thank you</vt:lpstr>
    </vt:vector>
  </TitlesOfParts>
  <Company>Dawn Khalil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Khalil</dc:creator>
  <cp:lastModifiedBy>Author</cp:lastModifiedBy>
  <cp:revision>182</cp:revision>
  <cp:lastPrinted>2017-01-27T19:54:19Z</cp:lastPrinted>
  <dcterms:created xsi:type="dcterms:W3CDTF">2010-07-26T15:39:34Z</dcterms:created>
  <dcterms:modified xsi:type="dcterms:W3CDTF">2017-02-23T22:48:58Z</dcterms:modified>
</cp:coreProperties>
</file>